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4" r:id="rId1"/>
  </p:sldMasterIdLst>
  <p:notesMasterIdLst>
    <p:notesMasterId r:id="rId27"/>
  </p:notesMasterIdLst>
  <p:sldIdLst>
    <p:sldId id="338" r:id="rId2"/>
    <p:sldId id="358" r:id="rId3"/>
    <p:sldId id="336" r:id="rId4"/>
    <p:sldId id="326" r:id="rId5"/>
    <p:sldId id="344" r:id="rId6"/>
    <p:sldId id="354" r:id="rId7"/>
    <p:sldId id="346" r:id="rId8"/>
    <p:sldId id="356" r:id="rId9"/>
    <p:sldId id="357" r:id="rId10"/>
    <p:sldId id="348" r:id="rId11"/>
    <p:sldId id="349" r:id="rId12"/>
    <p:sldId id="350" r:id="rId13"/>
    <p:sldId id="345" r:id="rId14"/>
    <p:sldId id="355" r:id="rId15"/>
    <p:sldId id="337" r:id="rId16"/>
    <p:sldId id="288" r:id="rId17"/>
    <p:sldId id="329" r:id="rId18"/>
    <p:sldId id="330" r:id="rId19"/>
    <p:sldId id="331" r:id="rId20"/>
    <p:sldId id="333" r:id="rId21"/>
    <p:sldId id="332" r:id="rId22"/>
    <p:sldId id="325" r:id="rId23"/>
    <p:sldId id="334" r:id="rId24"/>
    <p:sldId id="341" r:id="rId25"/>
    <p:sldId id="340" r:id="rId26"/>
  </p:sldIdLst>
  <p:sldSz cx="9144000" cy="6858000" type="screen4x3"/>
  <p:notesSz cx="7008813" cy="9294813"/>
  <p:defaultTextStyle>
    <a:defPPr>
      <a:defRPr lang="en-US"/>
    </a:defPPr>
    <a:lvl1pPr marL="0" algn="l" defTabSz="4923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92334" algn="l" defTabSz="4923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84669" algn="l" defTabSz="4923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77002" algn="l" defTabSz="4923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69337" algn="l" defTabSz="4923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61671" algn="l" defTabSz="4923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54005" algn="l" defTabSz="4923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46339" algn="l" defTabSz="4923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38673" algn="l" defTabSz="4923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521205-95EF-EAB2-35C2-FD702677B8B6}" name="Pablo Agotegaray" initials="PA" userId="S::pablo.agotegaray@bakertilly.com.ar::772f6503-5d16-43c3-bf22-c1795993771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F2E"/>
    <a:srgbClr val="42E600"/>
    <a:srgbClr val="6DC5E3"/>
    <a:srgbClr val="BEF509"/>
    <a:srgbClr val="96F509"/>
    <a:srgbClr val="8CFE00"/>
    <a:srgbClr val="AAF509"/>
    <a:srgbClr val="49FE00"/>
    <a:srgbClr val="58F509"/>
    <a:srgbClr val="13F9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30" autoAdjust="0"/>
    <p:restoredTop sz="98043" autoAdjust="0"/>
  </p:normalViewPr>
  <p:slideViewPr>
    <p:cSldViewPr snapToGrid="0">
      <p:cViewPr varScale="1">
        <p:scale>
          <a:sx n="69" d="100"/>
          <a:sy n="69" d="100"/>
        </p:scale>
        <p:origin x="1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1.xml"/><Relationship Id="rId3" Type="http://schemas.openxmlformats.org/officeDocument/2006/relationships/slide" Target="slides/slide6.xml"/><Relationship Id="rId7" Type="http://schemas.openxmlformats.org/officeDocument/2006/relationships/slide" Target="slides/slide10.xml"/><Relationship Id="rId2" Type="http://schemas.openxmlformats.org/officeDocument/2006/relationships/slide" Target="slides/slide5.xml"/><Relationship Id="rId1" Type="http://schemas.openxmlformats.org/officeDocument/2006/relationships/slide" Target="slides/slide4.xml"/><Relationship Id="rId6" Type="http://schemas.openxmlformats.org/officeDocument/2006/relationships/slide" Target="slides/slide9.xml"/><Relationship Id="rId5" Type="http://schemas.openxmlformats.org/officeDocument/2006/relationships/slide" Target="slides/slide8.xml"/><Relationship Id="rId10" Type="http://schemas.openxmlformats.org/officeDocument/2006/relationships/slide" Target="slides/slide14.xml"/><Relationship Id="rId4" Type="http://schemas.openxmlformats.org/officeDocument/2006/relationships/slide" Target="slides/slide7.xml"/><Relationship Id="rId9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C57423-F45F-4B2D-95DC-0385F21BC450}" type="doc">
      <dgm:prSet loTypeId="urn:microsoft.com/office/officeart/2005/8/layout/radial3" loCatId="relationship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s-AR"/>
        </a:p>
      </dgm:t>
    </dgm:pt>
    <dgm:pt modelId="{B87DC0F2-D361-4542-8F04-950D78846210}">
      <dgm:prSet phldrT="[Texto]" custT="1"/>
      <dgm:spPr/>
      <dgm:t>
        <a:bodyPr/>
        <a:lstStyle/>
        <a:p>
          <a:r>
            <a:rPr lang="es-AR" sz="4800" i="0" dirty="0">
              <a:latin typeface="Segoe UI Semibold" panose="020B0702040204020203" pitchFamily="34" charset="0"/>
              <a:cs typeface="Segoe UI Semibold" panose="020B0702040204020203" pitchFamily="34" charset="0"/>
            </a:rPr>
            <a:t>PAC 2023</a:t>
          </a:r>
        </a:p>
      </dgm:t>
    </dgm:pt>
    <dgm:pt modelId="{642E65F1-F8D5-43B3-94CF-E265642AC633}" type="parTrans" cxnId="{1636B91E-E721-4A47-9394-01697A4F5D43}">
      <dgm:prSet/>
      <dgm:spPr/>
      <dgm:t>
        <a:bodyPr/>
        <a:lstStyle/>
        <a:p>
          <a:endParaRPr lang="es-AR"/>
        </a:p>
      </dgm:t>
    </dgm:pt>
    <dgm:pt modelId="{CC03D91F-A75D-491A-9C5F-1152CF49FB81}" type="sibTrans" cxnId="{1636B91E-E721-4A47-9394-01697A4F5D43}">
      <dgm:prSet/>
      <dgm:spPr/>
      <dgm:t>
        <a:bodyPr/>
        <a:lstStyle/>
        <a:p>
          <a:endParaRPr lang="es-AR"/>
        </a:p>
      </dgm:t>
    </dgm:pt>
    <dgm:pt modelId="{BA7CDC2C-A538-4B70-985C-ECDA62F02EC5}">
      <dgm:prSet phldrT="[Texto]" custT="1"/>
      <dgm:spPr/>
      <dgm:t>
        <a:bodyPr/>
        <a:lstStyle/>
        <a:p>
          <a:r>
            <a:rPr lang="es-AR" sz="1200" b="1" i="1" dirty="0"/>
            <a:t>Adquisición de Activos Tangibles e Intangibles</a:t>
          </a:r>
        </a:p>
      </dgm:t>
    </dgm:pt>
    <dgm:pt modelId="{5D5D7754-AACF-4CC9-B5A5-1B53599AA593}" type="parTrans" cxnId="{64564A95-106B-4394-A5B1-0FECF4A0469D}">
      <dgm:prSet/>
      <dgm:spPr/>
      <dgm:t>
        <a:bodyPr/>
        <a:lstStyle/>
        <a:p>
          <a:endParaRPr lang="es-AR"/>
        </a:p>
      </dgm:t>
    </dgm:pt>
    <dgm:pt modelId="{B3995F30-1E0A-4622-88BA-9E8A51AF4AC3}" type="sibTrans" cxnId="{64564A95-106B-4394-A5B1-0FECF4A0469D}">
      <dgm:prSet/>
      <dgm:spPr/>
      <dgm:t>
        <a:bodyPr/>
        <a:lstStyle/>
        <a:p>
          <a:endParaRPr lang="es-AR"/>
        </a:p>
      </dgm:t>
    </dgm:pt>
    <dgm:pt modelId="{738DDB92-85DC-4104-861E-7D6F6B8DD006}">
      <dgm:prSet phldrT="[Texto]" custT="1"/>
      <dgm:spPr/>
      <dgm:t>
        <a:bodyPr/>
        <a:lstStyle/>
        <a:p>
          <a:r>
            <a:rPr lang="es-AR" sz="1200" b="1" i="1" dirty="0"/>
            <a:t>Software: Desarrollo, Licencias, implementaciones</a:t>
          </a:r>
        </a:p>
      </dgm:t>
    </dgm:pt>
    <dgm:pt modelId="{3714EF43-D7E0-419B-AD4D-D9D14F3C9DBB}" type="parTrans" cxnId="{3EB53677-D241-43AF-9393-CC7BB221E5F0}">
      <dgm:prSet/>
      <dgm:spPr/>
      <dgm:t>
        <a:bodyPr/>
        <a:lstStyle/>
        <a:p>
          <a:endParaRPr lang="es-AR"/>
        </a:p>
      </dgm:t>
    </dgm:pt>
    <dgm:pt modelId="{C44F56B0-2B67-4254-861E-B909A4BB99E4}" type="sibTrans" cxnId="{3EB53677-D241-43AF-9393-CC7BB221E5F0}">
      <dgm:prSet/>
      <dgm:spPr/>
      <dgm:t>
        <a:bodyPr/>
        <a:lstStyle/>
        <a:p>
          <a:endParaRPr lang="es-AR"/>
        </a:p>
      </dgm:t>
    </dgm:pt>
    <dgm:pt modelId="{C4E9F822-2005-4B44-BD1E-37A768810F1B}">
      <dgm:prSet phldrT="[Texto]" custT="1"/>
      <dgm:spPr/>
      <dgm:t>
        <a:bodyPr/>
        <a:lstStyle/>
        <a:p>
          <a:r>
            <a:rPr lang="es-AR" sz="1200" b="1" i="1" dirty="0"/>
            <a:t>Computadoras</a:t>
          </a:r>
        </a:p>
      </dgm:t>
    </dgm:pt>
    <dgm:pt modelId="{863142A4-19BA-4912-8A41-7EE09F638B9A}" type="parTrans" cxnId="{212776AF-FD2F-4649-BF7B-64117813C009}">
      <dgm:prSet/>
      <dgm:spPr/>
      <dgm:t>
        <a:bodyPr/>
        <a:lstStyle/>
        <a:p>
          <a:endParaRPr lang="es-AR"/>
        </a:p>
      </dgm:t>
    </dgm:pt>
    <dgm:pt modelId="{820BDF3A-AB8B-420B-ADA5-1C05BC244E64}" type="sibTrans" cxnId="{212776AF-FD2F-4649-BF7B-64117813C009}">
      <dgm:prSet/>
      <dgm:spPr/>
      <dgm:t>
        <a:bodyPr/>
        <a:lstStyle/>
        <a:p>
          <a:endParaRPr lang="es-AR"/>
        </a:p>
      </dgm:t>
    </dgm:pt>
    <dgm:pt modelId="{C116FA50-49B9-402A-BC7A-784E649D20E2}">
      <dgm:prSet phldrT="[Texto]" custT="1"/>
      <dgm:spPr/>
      <dgm:t>
        <a:bodyPr/>
        <a:lstStyle/>
        <a:p>
          <a:r>
            <a:rPr lang="es-AR" sz="1200" b="1" i="1" dirty="0"/>
            <a:t>Adecuación de Infraestructura</a:t>
          </a:r>
        </a:p>
      </dgm:t>
    </dgm:pt>
    <dgm:pt modelId="{E05FA3B2-80E0-4F65-8C98-50EF8733D5D7}" type="parTrans" cxnId="{4A7FD919-244E-4675-BE2F-15BE4849972F}">
      <dgm:prSet/>
      <dgm:spPr/>
      <dgm:t>
        <a:bodyPr/>
        <a:lstStyle/>
        <a:p>
          <a:endParaRPr lang="es-AR"/>
        </a:p>
      </dgm:t>
    </dgm:pt>
    <dgm:pt modelId="{0DD3155B-7C93-4F29-B6D3-FAD345E68724}" type="sibTrans" cxnId="{4A7FD919-244E-4675-BE2F-15BE4849972F}">
      <dgm:prSet/>
      <dgm:spPr/>
      <dgm:t>
        <a:bodyPr/>
        <a:lstStyle/>
        <a:p>
          <a:endParaRPr lang="es-AR"/>
        </a:p>
      </dgm:t>
    </dgm:pt>
    <dgm:pt modelId="{76BE31E5-F11B-4D45-88A4-1BD801619A17}">
      <dgm:prSet phldrT="[Texto]" custT="1"/>
      <dgm:spPr/>
      <dgm:t>
        <a:bodyPr/>
        <a:lstStyle/>
        <a:p>
          <a:r>
            <a:rPr lang="es-AR" sz="1200" b="1" i="1" dirty="0"/>
            <a:t>Matrices</a:t>
          </a:r>
        </a:p>
      </dgm:t>
    </dgm:pt>
    <dgm:pt modelId="{5C8EE1B8-0460-47B7-AD9D-D9B9AB9C9E1D}" type="parTrans" cxnId="{AAA4E764-3B98-40FF-9B0B-FFC38A8685C7}">
      <dgm:prSet/>
      <dgm:spPr/>
      <dgm:t>
        <a:bodyPr/>
        <a:lstStyle/>
        <a:p>
          <a:endParaRPr lang="es-AR"/>
        </a:p>
      </dgm:t>
    </dgm:pt>
    <dgm:pt modelId="{60EBB32F-B8BC-411A-B9A3-30751AD3F29B}" type="sibTrans" cxnId="{AAA4E764-3B98-40FF-9B0B-FFC38A8685C7}">
      <dgm:prSet/>
      <dgm:spPr/>
      <dgm:t>
        <a:bodyPr/>
        <a:lstStyle/>
        <a:p>
          <a:endParaRPr lang="es-AR"/>
        </a:p>
      </dgm:t>
    </dgm:pt>
    <dgm:pt modelId="{0529EA2C-8463-43E4-B701-21F91150CDB2}">
      <dgm:prSet phldrT="[Texto]" custT="1"/>
      <dgm:spPr/>
      <dgm:t>
        <a:bodyPr/>
        <a:lstStyle/>
        <a:p>
          <a:r>
            <a:rPr lang="es-ES" sz="1200" b="1" i="1" dirty="0"/>
            <a:t>Servicios profesionales de asistencia técnica y capacitación asociada</a:t>
          </a:r>
          <a:endParaRPr lang="es-AR" sz="1200" b="1" i="1" dirty="0"/>
        </a:p>
      </dgm:t>
    </dgm:pt>
    <dgm:pt modelId="{E448B0E1-B077-4D87-A7F8-ABF5E018008E}" type="sibTrans" cxnId="{B345F0DB-A93D-4689-AF4E-B235767D4C80}">
      <dgm:prSet/>
      <dgm:spPr/>
      <dgm:t>
        <a:bodyPr/>
        <a:lstStyle/>
        <a:p>
          <a:endParaRPr lang="es-AR"/>
        </a:p>
      </dgm:t>
    </dgm:pt>
    <dgm:pt modelId="{20D52828-6D81-4304-94B1-BEE643A88046}" type="parTrans" cxnId="{B345F0DB-A93D-4689-AF4E-B235767D4C80}">
      <dgm:prSet/>
      <dgm:spPr/>
      <dgm:t>
        <a:bodyPr/>
        <a:lstStyle/>
        <a:p>
          <a:endParaRPr lang="es-AR"/>
        </a:p>
      </dgm:t>
    </dgm:pt>
    <dgm:pt modelId="{5EF98BE6-7E8D-445E-9E4E-3447E9F5BF94}" type="pres">
      <dgm:prSet presAssocID="{D2C57423-F45F-4B2D-95DC-0385F21BC450}" presName="composite" presStyleCnt="0">
        <dgm:presLayoutVars>
          <dgm:chMax val="1"/>
          <dgm:dir/>
          <dgm:resizeHandles val="exact"/>
        </dgm:presLayoutVars>
      </dgm:prSet>
      <dgm:spPr/>
    </dgm:pt>
    <dgm:pt modelId="{C9577EE6-ABB6-427F-8ECA-92DB077B4D19}" type="pres">
      <dgm:prSet presAssocID="{D2C57423-F45F-4B2D-95DC-0385F21BC450}" presName="radial" presStyleCnt="0">
        <dgm:presLayoutVars>
          <dgm:animLvl val="ctr"/>
        </dgm:presLayoutVars>
      </dgm:prSet>
      <dgm:spPr/>
    </dgm:pt>
    <dgm:pt modelId="{0F59A02A-D57E-430C-AB5E-5DCFBECFE973}" type="pres">
      <dgm:prSet presAssocID="{B87DC0F2-D361-4542-8F04-950D78846210}" presName="centerShape" presStyleLbl="vennNode1" presStyleIdx="0" presStyleCnt="7"/>
      <dgm:spPr/>
    </dgm:pt>
    <dgm:pt modelId="{E456D935-7C0E-4924-907A-BB5F9282AF8F}" type="pres">
      <dgm:prSet presAssocID="{BA7CDC2C-A538-4B70-985C-ECDA62F02EC5}" presName="node" presStyleLbl="vennNode1" presStyleIdx="1" presStyleCnt="7" custScaleX="106475">
        <dgm:presLayoutVars>
          <dgm:bulletEnabled val="1"/>
        </dgm:presLayoutVars>
      </dgm:prSet>
      <dgm:spPr/>
    </dgm:pt>
    <dgm:pt modelId="{F911181E-8E0F-49E3-BC4E-4AF53204FE81}" type="pres">
      <dgm:prSet presAssocID="{0529EA2C-8463-43E4-B701-21F91150CDB2}" presName="node" presStyleLbl="vennNode1" presStyleIdx="2" presStyleCnt="7">
        <dgm:presLayoutVars>
          <dgm:bulletEnabled val="1"/>
        </dgm:presLayoutVars>
      </dgm:prSet>
      <dgm:spPr/>
    </dgm:pt>
    <dgm:pt modelId="{79D4B3B1-8697-49A2-B5C6-91C7F240582F}" type="pres">
      <dgm:prSet presAssocID="{738DDB92-85DC-4104-861E-7D6F6B8DD006}" presName="node" presStyleLbl="vennNode1" presStyleIdx="3" presStyleCnt="7">
        <dgm:presLayoutVars>
          <dgm:bulletEnabled val="1"/>
        </dgm:presLayoutVars>
      </dgm:prSet>
      <dgm:spPr/>
    </dgm:pt>
    <dgm:pt modelId="{1D00C043-B583-43CF-B9ED-1FD82E882793}" type="pres">
      <dgm:prSet presAssocID="{C4E9F822-2005-4B44-BD1E-37A768810F1B}" presName="node" presStyleLbl="vennNode1" presStyleIdx="4" presStyleCnt="7">
        <dgm:presLayoutVars>
          <dgm:bulletEnabled val="1"/>
        </dgm:presLayoutVars>
      </dgm:prSet>
      <dgm:spPr/>
    </dgm:pt>
    <dgm:pt modelId="{5EF6AB1D-4CAE-463A-B5FC-1ABD5F738743}" type="pres">
      <dgm:prSet presAssocID="{76BE31E5-F11B-4D45-88A4-1BD801619A17}" presName="node" presStyleLbl="vennNode1" presStyleIdx="5" presStyleCnt="7">
        <dgm:presLayoutVars>
          <dgm:bulletEnabled val="1"/>
        </dgm:presLayoutVars>
      </dgm:prSet>
      <dgm:spPr/>
    </dgm:pt>
    <dgm:pt modelId="{B9F21202-4A3E-4503-AD9D-0BC60F8DD149}" type="pres">
      <dgm:prSet presAssocID="{C116FA50-49B9-402A-BC7A-784E649D20E2}" presName="node" presStyleLbl="vennNode1" presStyleIdx="6" presStyleCnt="7" custScaleX="100394" custScaleY="100394">
        <dgm:presLayoutVars>
          <dgm:bulletEnabled val="1"/>
        </dgm:presLayoutVars>
      </dgm:prSet>
      <dgm:spPr/>
    </dgm:pt>
  </dgm:ptLst>
  <dgm:cxnLst>
    <dgm:cxn modelId="{05924104-0D50-4F2D-A9D5-D2498D819C1F}" type="presOf" srcId="{0529EA2C-8463-43E4-B701-21F91150CDB2}" destId="{F911181E-8E0F-49E3-BC4E-4AF53204FE81}" srcOrd="0" destOrd="0" presId="urn:microsoft.com/office/officeart/2005/8/layout/radial3"/>
    <dgm:cxn modelId="{4A7FD919-244E-4675-BE2F-15BE4849972F}" srcId="{B87DC0F2-D361-4542-8F04-950D78846210}" destId="{C116FA50-49B9-402A-BC7A-784E649D20E2}" srcOrd="5" destOrd="0" parTransId="{E05FA3B2-80E0-4F65-8C98-50EF8733D5D7}" sibTransId="{0DD3155B-7C93-4F29-B6D3-FAD345E68724}"/>
    <dgm:cxn modelId="{1636B91E-E721-4A47-9394-01697A4F5D43}" srcId="{D2C57423-F45F-4B2D-95DC-0385F21BC450}" destId="{B87DC0F2-D361-4542-8F04-950D78846210}" srcOrd="0" destOrd="0" parTransId="{642E65F1-F8D5-43B3-94CF-E265642AC633}" sibTransId="{CC03D91F-A75D-491A-9C5F-1152CF49FB81}"/>
    <dgm:cxn modelId="{8E40B021-6E45-4B90-971A-817CC5CE8532}" type="presOf" srcId="{BA7CDC2C-A538-4B70-985C-ECDA62F02EC5}" destId="{E456D935-7C0E-4924-907A-BB5F9282AF8F}" srcOrd="0" destOrd="0" presId="urn:microsoft.com/office/officeart/2005/8/layout/radial3"/>
    <dgm:cxn modelId="{58647342-A90C-4CEA-9B12-30C8B27B43BD}" type="presOf" srcId="{738DDB92-85DC-4104-861E-7D6F6B8DD006}" destId="{79D4B3B1-8697-49A2-B5C6-91C7F240582F}" srcOrd="0" destOrd="0" presId="urn:microsoft.com/office/officeart/2005/8/layout/radial3"/>
    <dgm:cxn modelId="{AAA4E764-3B98-40FF-9B0B-FFC38A8685C7}" srcId="{B87DC0F2-D361-4542-8F04-950D78846210}" destId="{76BE31E5-F11B-4D45-88A4-1BD801619A17}" srcOrd="4" destOrd="0" parTransId="{5C8EE1B8-0460-47B7-AD9D-D9B9AB9C9E1D}" sibTransId="{60EBB32F-B8BC-411A-B9A3-30751AD3F29B}"/>
    <dgm:cxn modelId="{1924684E-68E5-4E0A-BFCB-66A2EDC1B1BE}" type="presOf" srcId="{C4E9F822-2005-4B44-BD1E-37A768810F1B}" destId="{1D00C043-B583-43CF-B9ED-1FD82E882793}" srcOrd="0" destOrd="0" presId="urn:microsoft.com/office/officeart/2005/8/layout/radial3"/>
    <dgm:cxn modelId="{128A4773-1AD9-47CD-9504-7353042924F0}" type="presOf" srcId="{B87DC0F2-D361-4542-8F04-950D78846210}" destId="{0F59A02A-D57E-430C-AB5E-5DCFBECFE973}" srcOrd="0" destOrd="0" presId="urn:microsoft.com/office/officeart/2005/8/layout/radial3"/>
    <dgm:cxn modelId="{3EB53677-D241-43AF-9393-CC7BB221E5F0}" srcId="{B87DC0F2-D361-4542-8F04-950D78846210}" destId="{738DDB92-85DC-4104-861E-7D6F6B8DD006}" srcOrd="2" destOrd="0" parTransId="{3714EF43-D7E0-419B-AD4D-D9D14F3C9DBB}" sibTransId="{C44F56B0-2B67-4254-861E-B909A4BB99E4}"/>
    <dgm:cxn modelId="{64564A95-106B-4394-A5B1-0FECF4A0469D}" srcId="{B87DC0F2-D361-4542-8F04-950D78846210}" destId="{BA7CDC2C-A538-4B70-985C-ECDA62F02EC5}" srcOrd="0" destOrd="0" parTransId="{5D5D7754-AACF-4CC9-B5A5-1B53599AA593}" sibTransId="{B3995F30-1E0A-4622-88BA-9E8A51AF4AC3}"/>
    <dgm:cxn modelId="{212776AF-FD2F-4649-BF7B-64117813C009}" srcId="{B87DC0F2-D361-4542-8F04-950D78846210}" destId="{C4E9F822-2005-4B44-BD1E-37A768810F1B}" srcOrd="3" destOrd="0" parTransId="{863142A4-19BA-4912-8A41-7EE09F638B9A}" sibTransId="{820BDF3A-AB8B-420B-ADA5-1C05BC244E64}"/>
    <dgm:cxn modelId="{8A59C3B1-C6A6-40F3-8046-595FA84232D5}" type="presOf" srcId="{D2C57423-F45F-4B2D-95DC-0385F21BC450}" destId="{5EF98BE6-7E8D-445E-9E4E-3447E9F5BF94}" srcOrd="0" destOrd="0" presId="urn:microsoft.com/office/officeart/2005/8/layout/radial3"/>
    <dgm:cxn modelId="{EB1605B9-3308-4C56-B826-D6A869447368}" type="presOf" srcId="{C116FA50-49B9-402A-BC7A-784E649D20E2}" destId="{B9F21202-4A3E-4503-AD9D-0BC60F8DD149}" srcOrd="0" destOrd="0" presId="urn:microsoft.com/office/officeart/2005/8/layout/radial3"/>
    <dgm:cxn modelId="{B345F0DB-A93D-4689-AF4E-B235767D4C80}" srcId="{B87DC0F2-D361-4542-8F04-950D78846210}" destId="{0529EA2C-8463-43E4-B701-21F91150CDB2}" srcOrd="1" destOrd="0" parTransId="{20D52828-6D81-4304-94B1-BEE643A88046}" sibTransId="{E448B0E1-B077-4D87-A7F8-ABF5E018008E}"/>
    <dgm:cxn modelId="{9CFFA2E8-47E6-4E11-8B8B-05A9B8243C46}" type="presOf" srcId="{76BE31E5-F11B-4D45-88A4-1BD801619A17}" destId="{5EF6AB1D-4CAE-463A-B5FC-1ABD5F738743}" srcOrd="0" destOrd="0" presId="urn:microsoft.com/office/officeart/2005/8/layout/radial3"/>
    <dgm:cxn modelId="{5FA19ADA-AECC-4C14-93F5-22B03842E8E3}" type="presParOf" srcId="{5EF98BE6-7E8D-445E-9E4E-3447E9F5BF94}" destId="{C9577EE6-ABB6-427F-8ECA-92DB077B4D19}" srcOrd="0" destOrd="0" presId="urn:microsoft.com/office/officeart/2005/8/layout/radial3"/>
    <dgm:cxn modelId="{6ADBA30C-587C-46AC-9A0B-7B00A345A8FD}" type="presParOf" srcId="{C9577EE6-ABB6-427F-8ECA-92DB077B4D19}" destId="{0F59A02A-D57E-430C-AB5E-5DCFBECFE973}" srcOrd="0" destOrd="0" presId="urn:microsoft.com/office/officeart/2005/8/layout/radial3"/>
    <dgm:cxn modelId="{78621D60-582C-4582-8619-74129D41B558}" type="presParOf" srcId="{C9577EE6-ABB6-427F-8ECA-92DB077B4D19}" destId="{E456D935-7C0E-4924-907A-BB5F9282AF8F}" srcOrd="1" destOrd="0" presId="urn:microsoft.com/office/officeart/2005/8/layout/radial3"/>
    <dgm:cxn modelId="{385A5B63-9D78-4DE4-AB96-292DAB9887B3}" type="presParOf" srcId="{C9577EE6-ABB6-427F-8ECA-92DB077B4D19}" destId="{F911181E-8E0F-49E3-BC4E-4AF53204FE81}" srcOrd="2" destOrd="0" presId="urn:microsoft.com/office/officeart/2005/8/layout/radial3"/>
    <dgm:cxn modelId="{A06CD182-5A8E-4061-BF13-E2CE2E79D7BA}" type="presParOf" srcId="{C9577EE6-ABB6-427F-8ECA-92DB077B4D19}" destId="{79D4B3B1-8697-49A2-B5C6-91C7F240582F}" srcOrd="3" destOrd="0" presId="urn:microsoft.com/office/officeart/2005/8/layout/radial3"/>
    <dgm:cxn modelId="{C0A2EC0C-444E-486F-B9BE-03CD23ED7995}" type="presParOf" srcId="{C9577EE6-ABB6-427F-8ECA-92DB077B4D19}" destId="{1D00C043-B583-43CF-B9ED-1FD82E882793}" srcOrd="4" destOrd="0" presId="urn:microsoft.com/office/officeart/2005/8/layout/radial3"/>
    <dgm:cxn modelId="{FCD5D28F-9078-45F1-88FF-0063B3B3495A}" type="presParOf" srcId="{C9577EE6-ABB6-427F-8ECA-92DB077B4D19}" destId="{5EF6AB1D-4CAE-463A-B5FC-1ABD5F738743}" srcOrd="5" destOrd="0" presId="urn:microsoft.com/office/officeart/2005/8/layout/radial3"/>
    <dgm:cxn modelId="{214C7AAD-C724-4F9E-8BA0-2452A5F5BEDE}" type="presParOf" srcId="{C9577EE6-ABB6-427F-8ECA-92DB077B4D19}" destId="{B9F21202-4A3E-4503-AD9D-0BC60F8DD149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9A02A-D57E-430C-AB5E-5DCFBECFE973}">
      <dsp:nvSpPr>
        <dsp:cNvPr id="0" name=""/>
        <dsp:cNvSpPr/>
      </dsp:nvSpPr>
      <dsp:spPr>
        <a:xfrm>
          <a:off x="2389799" y="1114094"/>
          <a:ext cx="2775463" cy="2775463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4800" i="0" kern="1200" dirty="0">
              <a:latin typeface="Segoe UI Semibold" panose="020B0702040204020203" pitchFamily="34" charset="0"/>
              <a:cs typeface="Segoe UI Semibold" panose="020B0702040204020203" pitchFamily="34" charset="0"/>
            </a:rPr>
            <a:t>PAC 2023</a:t>
          </a:r>
        </a:p>
      </dsp:txBody>
      <dsp:txXfrm>
        <a:off x="2796256" y="1520551"/>
        <a:ext cx="1962549" cy="1962549"/>
      </dsp:txXfrm>
    </dsp:sp>
    <dsp:sp modelId="{E456D935-7C0E-4924-907A-BB5F9282AF8F}">
      <dsp:nvSpPr>
        <dsp:cNvPr id="0" name=""/>
        <dsp:cNvSpPr/>
      </dsp:nvSpPr>
      <dsp:spPr>
        <a:xfrm>
          <a:off x="3038737" y="495"/>
          <a:ext cx="1477587" cy="1387731"/>
        </a:xfrm>
        <a:prstGeom prst="ellipse">
          <a:avLst/>
        </a:prstGeom>
        <a:solidFill>
          <a:schemeClr val="accent3">
            <a:shade val="80000"/>
            <a:alpha val="50000"/>
            <a:hueOff val="-3"/>
            <a:satOff val="1003"/>
            <a:lumOff val="882"/>
            <a:alphaOff val="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b="1" i="1" kern="1200" dirty="0"/>
            <a:t>Adquisición de Activos Tangibles e Intangibles</a:t>
          </a:r>
        </a:p>
      </dsp:txBody>
      <dsp:txXfrm>
        <a:off x="3255125" y="203723"/>
        <a:ext cx="1044811" cy="981275"/>
      </dsp:txXfrm>
    </dsp:sp>
    <dsp:sp modelId="{F911181E-8E0F-49E3-BC4E-4AF53204FE81}">
      <dsp:nvSpPr>
        <dsp:cNvPr id="0" name=""/>
        <dsp:cNvSpPr/>
      </dsp:nvSpPr>
      <dsp:spPr>
        <a:xfrm>
          <a:off x="4648976" y="904227"/>
          <a:ext cx="1387731" cy="1387731"/>
        </a:xfrm>
        <a:prstGeom prst="ellipse">
          <a:avLst/>
        </a:prstGeom>
        <a:solidFill>
          <a:schemeClr val="accent3">
            <a:shade val="80000"/>
            <a:alpha val="50000"/>
            <a:hueOff val="-6"/>
            <a:satOff val="2006"/>
            <a:lumOff val="1765"/>
            <a:alpha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i="1" kern="1200" dirty="0"/>
            <a:t>Servicios profesionales de asistencia técnica y capacitación asociada</a:t>
          </a:r>
          <a:endParaRPr lang="es-AR" sz="1200" b="1" i="1" kern="1200" dirty="0"/>
        </a:p>
      </dsp:txBody>
      <dsp:txXfrm>
        <a:off x="4852204" y="1107455"/>
        <a:ext cx="981275" cy="981275"/>
      </dsp:txXfrm>
    </dsp:sp>
    <dsp:sp modelId="{79D4B3B1-8697-49A2-B5C6-91C7F240582F}">
      <dsp:nvSpPr>
        <dsp:cNvPr id="0" name=""/>
        <dsp:cNvSpPr/>
      </dsp:nvSpPr>
      <dsp:spPr>
        <a:xfrm>
          <a:off x="4648976" y="2711693"/>
          <a:ext cx="1387731" cy="1387731"/>
        </a:xfrm>
        <a:prstGeom prst="ellipse">
          <a:avLst/>
        </a:prstGeom>
        <a:solidFill>
          <a:schemeClr val="accent3">
            <a:shade val="80000"/>
            <a:alpha val="50000"/>
            <a:hueOff val="-9"/>
            <a:satOff val="3009"/>
            <a:lumOff val="2647"/>
            <a:alphaOff val="1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b="1" i="1" kern="1200" dirty="0"/>
            <a:t>Software: Desarrollo, Licencias, implementaciones</a:t>
          </a:r>
        </a:p>
      </dsp:txBody>
      <dsp:txXfrm>
        <a:off x="4852204" y="2914921"/>
        <a:ext cx="981275" cy="981275"/>
      </dsp:txXfrm>
    </dsp:sp>
    <dsp:sp modelId="{1D00C043-B583-43CF-B9ED-1FD82E882793}">
      <dsp:nvSpPr>
        <dsp:cNvPr id="0" name=""/>
        <dsp:cNvSpPr/>
      </dsp:nvSpPr>
      <dsp:spPr>
        <a:xfrm>
          <a:off x="3083665" y="3615425"/>
          <a:ext cx="1387731" cy="1387731"/>
        </a:xfrm>
        <a:prstGeom prst="ellipse">
          <a:avLst/>
        </a:prstGeom>
        <a:solidFill>
          <a:schemeClr val="accent3">
            <a:shade val="80000"/>
            <a:alpha val="50000"/>
            <a:hueOff val="-12"/>
            <a:satOff val="4012"/>
            <a:lumOff val="3529"/>
            <a:alphaOff val="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b="1" i="1" kern="1200" dirty="0"/>
            <a:t>Computadoras</a:t>
          </a:r>
        </a:p>
      </dsp:txBody>
      <dsp:txXfrm>
        <a:off x="3286893" y="3818653"/>
        <a:ext cx="981275" cy="981275"/>
      </dsp:txXfrm>
    </dsp:sp>
    <dsp:sp modelId="{5EF6AB1D-4CAE-463A-B5FC-1ABD5F738743}">
      <dsp:nvSpPr>
        <dsp:cNvPr id="0" name=""/>
        <dsp:cNvSpPr/>
      </dsp:nvSpPr>
      <dsp:spPr>
        <a:xfrm>
          <a:off x="1518354" y="2711693"/>
          <a:ext cx="1387731" cy="1387731"/>
        </a:xfrm>
        <a:prstGeom prst="ellipse">
          <a:avLst/>
        </a:prstGeom>
        <a:solidFill>
          <a:schemeClr val="accent3">
            <a:shade val="80000"/>
            <a:alpha val="50000"/>
            <a:hueOff val="-15"/>
            <a:satOff val="5015"/>
            <a:lumOff val="4412"/>
            <a:alpha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b="1" i="1" kern="1200" dirty="0"/>
            <a:t>Matrices</a:t>
          </a:r>
        </a:p>
      </dsp:txBody>
      <dsp:txXfrm>
        <a:off x="1721582" y="2914921"/>
        <a:ext cx="981275" cy="981275"/>
      </dsp:txXfrm>
    </dsp:sp>
    <dsp:sp modelId="{B9F21202-4A3E-4503-AD9D-0BC60F8DD149}">
      <dsp:nvSpPr>
        <dsp:cNvPr id="0" name=""/>
        <dsp:cNvSpPr/>
      </dsp:nvSpPr>
      <dsp:spPr>
        <a:xfrm>
          <a:off x="1515620" y="901494"/>
          <a:ext cx="1393199" cy="1393199"/>
        </a:xfrm>
        <a:prstGeom prst="ellipse">
          <a:avLst/>
        </a:prstGeom>
        <a:solidFill>
          <a:schemeClr val="accent3">
            <a:shade val="80000"/>
            <a:alpha val="50000"/>
            <a:hueOff val="-18"/>
            <a:satOff val="6018"/>
            <a:lumOff val="5294"/>
            <a:alphaOff val="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b="1" i="1" kern="1200" dirty="0"/>
            <a:t>Adecuación de Infraestructura</a:t>
          </a:r>
        </a:p>
      </dsp:txBody>
      <dsp:txXfrm>
        <a:off x="1719649" y="1105523"/>
        <a:ext cx="985141" cy="985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688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E9AC6-6F16-463A-A35E-DA13239538E5}" type="datetimeFigureOut">
              <a:rPr lang="es-AR" smtClean="0"/>
              <a:pPr/>
              <a:t>8/8/2023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96913"/>
            <a:ext cx="46497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4838"/>
            <a:ext cx="5607050" cy="41830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8088"/>
            <a:ext cx="3036888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8088"/>
            <a:ext cx="3036887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C961B-4B90-4E56-805C-FEBD7A2FE4A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9352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2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7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9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1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54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46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38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F5AA-F71C-4C75-B062-5FC192900C5F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65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B0DEE-F247-48E7-A9AE-7DC4F641AF42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243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4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233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8466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7700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693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6167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5400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463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3867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2F0EB-9FD3-4CCF-B574-477A90CFF6C0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42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1" y="1600206"/>
            <a:ext cx="5410200" cy="452596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72201" y="1600206"/>
            <a:ext cx="5410200" cy="452596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32EC-971B-4742-BDC9-5A4774ADDCA0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25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4" y="1535114"/>
            <a:ext cx="4040187" cy="63976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92334" indent="0">
              <a:buNone/>
              <a:defRPr sz="2200" b="1"/>
            </a:lvl2pPr>
            <a:lvl3pPr marL="984669" indent="0">
              <a:buNone/>
              <a:defRPr sz="1900" b="1"/>
            </a:lvl3pPr>
            <a:lvl4pPr marL="1477002" indent="0">
              <a:buNone/>
              <a:defRPr sz="1700" b="1"/>
            </a:lvl4pPr>
            <a:lvl5pPr marL="1969337" indent="0">
              <a:buNone/>
              <a:defRPr sz="1700" b="1"/>
            </a:lvl5pPr>
            <a:lvl6pPr marL="2461671" indent="0">
              <a:buNone/>
              <a:defRPr sz="1700" b="1"/>
            </a:lvl6pPr>
            <a:lvl7pPr marL="2954005" indent="0">
              <a:buNone/>
              <a:defRPr sz="1700" b="1"/>
            </a:lvl7pPr>
            <a:lvl8pPr marL="3446339" indent="0">
              <a:buNone/>
              <a:defRPr sz="1700" b="1"/>
            </a:lvl8pPr>
            <a:lvl9pPr marL="3938673" indent="0">
              <a:buNone/>
              <a:defRPr sz="17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4" y="2174876"/>
            <a:ext cx="4040187" cy="395128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4" y="1535114"/>
            <a:ext cx="4041775" cy="63976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92334" indent="0">
              <a:buNone/>
              <a:defRPr sz="2200" b="1"/>
            </a:lvl2pPr>
            <a:lvl3pPr marL="984669" indent="0">
              <a:buNone/>
              <a:defRPr sz="1900" b="1"/>
            </a:lvl3pPr>
            <a:lvl4pPr marL="1477002" indent="0">
              <a:buNone/>
              <a:defRPr sz="1700" b="1"/>
            </a:lvl4pPr>
            <a:lvl5pPr marL="1969337" indent="0">
              <a:buNone/>
              <a:defRPr sz="1700" b="1"/>
            </a:lvl5pPr>
            <a:lvl6pPr marL="2461671" indent="0">
              <a:buNone/>
              <a:defRPr sz="1700" b="1"/>
            </a:lvl6pPr>
            <a:lvl7pPr marL="2954005" indent="0">
              <a:buNone/>
              <a:defRPr sz="1700" b="1"/>
            </a:lvl7pPr>
            <a:lvl8pPr marL="3446339" indent="0">
              <a:buNone/>
              <a:defRPr sz="1700" b="1"/>
            </a:lvl8pPr>
            <a:lvl9pPr marL="3938673" indent="0">
              <a:buNone/>
              <a:defRPr sz="17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4" y="2174876"/>
            <a:ext cx="4041775" cy="395128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438-5965-47A3-9D60-1FC1AD331CEC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57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C9CF-AB77-4877-A46B-303493C9733C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968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7F7C-2F20-409A-96BA-1D37D2F93FD3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07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6" y="273048"/>
            <a:ext cx="3008313" cy="116205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2"/>
          </a:xfrm>
        </p:spPr>
        <p:txBody>
          <a:bodyPr/>
          <a:lstStyle>
            <a:lvl1pPr marL="0" indent="0">
              <a:buNone/>
              <a:defRPr sz="1500"/>
            </a:lvl1pPr>
            <a:lvl2pPr marL="492334" indent="0">
              <a:buNone/>
              <a:defRPr sz="1300"/>
            </a:lvl2pPr>
            <a:lvl3pPr marL="984669" indent="0">
              <a:buNone/>
              <a:defRPr sz="1100"/>
            </a:lvl3pPr>
            <a:lvl4pPr marL="1477002" indent="0">
              <a:buNone/>
              <a:defRPr sz="1000"/>
            </a:lvl4pPr>
            <a:lvl5pPr marL="1969337" indent="0">
              <a:buNone/>
              <a:defRPr sz="1000"/>
            </a:lvl5pPr>
            <a:lvl6pPr marL="2461671" indent="0">
              <a:buNone/>
              <a:defRPr sz="1000"/>
            </a:lvl6pPr>
            <a:lvl7pPr marL="2954005" indent="0">
              <a:buNone/>
              <a:defRPr sz="1000"/>
            </a:lvl7pPr>
            <a:lvl8pPr marL="3446339" indent="0">
              <a:buNone/>
              <a:defRPr sz="1000"/>
            </a:lvl8pPr>
            <a:lvl9pPr marL="393867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3C46-FF8F-4F70-A399-DB1343CAD9F2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873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9" y="4800599"/>
            <a:ext cx="5486400" cy="566739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9" y="612776"/>
            <a:ext cx="54864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92334" indent="0">
              <a:buNone/>
              <a:defRPr sz="3000"/>
            </a:lvl2pPr>
            <a:lvl3pPr marL="984669" indent="0">
              <a:buNone/>
              <a:defRPr sz="2500"/>
            </a:lvl3pPr>
            <a:lvl4pPr marL="1477002" indent="0">
              <a:buNone/>
              <a:defRPr sz="2200"/>
            </a:lvl4pPr>
            <a:lvl5pPr marL="1969337" indent="0">
              <a:buNone/>
              <a:defRPr sz="2200"/>
            </a:lvl5pPr>
            <a:lvl6pPr marL="2461671" indent="0">
              <a:buNone/>
              <a:defRPr sz="2200"/>
            </a:lvl6pPr>
            <a:lvl7pPr marL="2954005" indent="0">
              <a:buNone/>
              <a:defRPr sz="2200"/>
            </a:lvl7pPr>
            <a:lvl8pPr marL="3446339" indent="0">
              <a:buNone/>
              <a:defRPr sz="2200"/>
            </a:lvl8pPr>
            <a:lvl9pPr marL="3938673" indent="0">
              <a:buNone/>
              <a:defRPr sz="22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9" y="5367340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92334" indent="0">
              <a:buNone/>
              <a:defRPr sz="1300"/>
            </a:lvl2pPr>
            <a:lvl3pPr marL="984669" indent="0">
              <a:buNone/>
              <a:defRPr sz="1100"/>
            </a:lvl3pPr>
            <a:lvl4pPr marL="1477002" indent="0">
              <a:buNone/>
              <a:defRPr sz="1000"/>
            </a:lvl4pPr>
            <a:lvl5pPr marL="1969337" indent="0">
              <a:buNone/>
              <a:defRPr sz="1000"/>
            </a:lvl5pPr>
            <a:lvl6pPr marL="2461671" indent="0">
              <a:buNone/>
              <a:defRPr sz="1000"/>
            </a:lvl6pPr>
            <a:lvl7pPr marL="2954005" indent="0">
              <a:buNone/>
              <a:defRPr sz="1000"/>
            </a:lvl7pPr>
            <a:lvl8pPr marL="3446339" indent="0">
              <a:buNone/>
              <a:defRPr sz="1000"/>
            </a:lvl8pPr>
            <a:lvl9pPr marL="393867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F135-2AD2-448D-8F26-99FE86B7CE3B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94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72B3-82A1-46DD-A8E3-3A991E2E2E3E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819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1" y="274651"/>
            <a:ext cx="80772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362D-2C8E-4F12-8A2F-3EC4F9B644F1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2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1" y="274640"/>
            <a:ext cx="8229600" cy="1143000"/>
          </a:xfrm>
          <a:prstGeom prst="rect">
            <a:avLst/>
          </a:prstGeom>
        </p:spPr>
        <p:txBody>
          <a:bodyPr vert="horz" lIns="98467" tIns="49234" rIns="98467" bIns="49234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600206"/>
            <a:ext cx="8229600" cy="4525963"/>
          </a:xfrm>
          <a:prstGeom prst="rect">
            <a:avLst/>
          </a:prstGeom>
        </p:spPr>
        <p:txBody>
          <a:bodyPr vert="horz" lIns="98467" tIns="49234" rIns="98467" bIns="49234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8467" tIns="49234" rIns="98467" bIns="49234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A4F6-4BAB-4AB6-AB99-FE5D0420B04C}" type="datetime1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2" y="6356362"/>
            <a:ext cx="2895600" cy="365125"/>
          </a:xfrm>
          <a:prstGeom prst="rect">
            <a:avLst/>
          </a:prstGeom>
        </p:spPr>
        <p:txBody>
          <a:bodyPr vert="horz" lIns="98467" tIns="49234" rIns="98467" bIns="49234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1" y="6356362"/>
            <a:ext cx="2133600" cy="365125"/>
          </a:xfrm>
          <a:prstGeom prst="rect">
            <a:avLst/>
          </a:prstGeom>
        </p:spPr>
        <p:txBody>
          <a:bodyPr vert="horz" lIns="98467" tIns="49234" rIns="98467" bIns="4923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9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hdr="0" ftr="0" dt="0"/>
  <p:txStyles>
    <p:titleStyle>
      <a:lvl1pPr algn="ctr" defTabSz="984669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9250" indent="-369250" algn="l" defTabSz="984669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043" indent="-307709" algn="l" defTabSz="984669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30835" indent="-246167" algn="l" defTabSz="984669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723169" indent="-246167" algn="l" defTabSz="984669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15504" indent="-246167" algn="l" defTabSz="984669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07838" indent="-246167" algn="l" defTabSz="98466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172" indent="-246167" algn="l" defTabSz="98466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692506" indent="-246167" algn="l" defTabSz="98466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84840" indent="-246167" algn="l" defTabSz="98466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846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2334" algn="l" defTabSz="9846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4669" algn="l" defTabSz="9846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77002" algn="l" defTabSz="9846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9337" algn="l" defTabSz="9846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61671" algn="l" defTabSz="9846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54005" algn="l" defTabSz="9846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46339" algn="l" defTabSz="9846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38673" algn="l" defTabSz="9846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1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0.jpeg"/><Relationship Id="rId4" Type="http://schemas.openxmlformats.org/officeDocument/2006/relationships/diagramData" Target="../diagrams/data1.xml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18" Type="http://schemas.openxmlformats.org/officeDocument/2006/relationships/image" Target="../media/image28.png"/><Relationship Id="rId26" Type="http://schemas.openxmlformats.org/officeDocument/2006/relationships/image" Target="../media/image36.svg"/><Relationship Id="rId3" Type="http://schemas.openxmlformats.org/officeDocument/2006/relationships/image" Target="../media/image2.png"/><Relationship Id="rId21" Type="http://schemas.openxmlformats.org/officeDocument/2006/relationships/image" Target="../media/image31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17" Type="http://schemas.openxmlformats.org/officeDocument/2006/relationships/image" Target="../media/image27.svg"/><Relationship Id="rId25" Type="http://schemas.openxmlformats.org/officeDocument/2006/relationships/image" Target="../media/image35.png"/><Relationship Id="rId2" Type="http://schemas.openxmlformats.org/officeDocument/2006/relationships/image" Target="../media/image1.jpe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24" Type="http://schemas.openxmlformats.org/officeDocument/2006/relationships/image" Target="../media/image34.png"/><Relationship Id="rId5" Type="http://schemas.openxmlformats.org/officeDocument/2006/relationships/image" Target="../media/image15.svg"/><Relationship Id="rId15" Type="http://schemas.openxmlformats.org/officeDocument/2006/relationships/image" Target="../media/image25.svg"/><Relationship Id="rId23" Type="http://schemas.openxmlformats.org/officeDocument/2006/relationships/image" Target="../media/image33.svg"/><Relationship Id="rId10" Type="http://schemas.openxmlformats.org/officeDocument/2006/relationships/image" Target="../media/image20.png"/><Relationship Id="rId19" Type="http://schemas.openxmlformats.org/officeDocument/2006/relationships/image" Target="../media/image29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tiff"/><Relationship Id="rId4" Type="http://schemas.openxmlformats.org/officeDocument/2006/relationships/image" Target="../media/image40.tif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tiff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qimacros.com/qiwizard/ishikawa-fishbone-diagram.html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5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tiff"/><Relationship Id="rId10" Type="http://schemas.openxmlformats.org/officeDocument/2006/relationships/image" Target="../media/image58.png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tiff"/><Relationship Id="rId3" Type="http://schemas.openxmlformats.org/officeDocument/2006/relationships/image" Target="../media/image2.png"/><Relationship Id="rId7" Type="http://schemas.openxmlformats.org/officeDocument/2006/relationships/image" Target="../media/image62.png"/><Relationship Id="rId12" Type="http://schemas.openxmlformats.org/officeDocument/2006/relationships/image" Target="../media/image67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11" Type="http://schemas.openxmlformats.org/officeDocument/2006/relationships/image" Target="../media/image66.tiff"/><Relationship Id="rId5" Type="http://schemas.openxmlformats.org/officeDocument/2006/relationships/image" Target="../media/image60.png"/><Relationship Id="rId10" Type="http://schemas.openxmlformats.org/officeDocument/2006/relationships/image" Target="../media/image65.sv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tiff"/><Relationship Id="rId3" Type="http://schemas.openxmlformats.org/officeDocument/2006/relationships/image" Target="../media/image2.png"/><Relationship Id="rId7" Type="http://schemas.openxmlformats.org/officeDocument/2006/relationships/image" Target="../media/image71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2.png"/><Relationship Id="rId7" Type="http://schemas.openxmlformats.org/officeDocument/2006/relationships/image" Target="../media/image7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tiff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17095" y="1716291"/>
            <a:ext cx="818147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/>
              <a:t>Programa de Apoyo a la Competitividad  </a:t>
            </a:r>
          </a:p>
          <a:p>
            <a:pPr algn="ctr"/>
            <a:r>
              <a:rPr lang="es-ES" sz="4000" b="1" dirty="0"/>
              <a:t>(PAC)</a:t>
            </a:r>
          </a:p>
          <a:p>
            <a:pPr algn="ctr"/>
            <a:r>
              <a:rPr lang="es-ES" sz="4000" b="1" dirty="0"/>
              <a:t>2023</a:t>
            </a:r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93363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3020157" y="509703"/>
            <a:ext cx="3841758" cy="411862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Objetivos</a:t>
            </a:r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F48FE46-3F30-4F1C-9696-C8819ED7CAD7}"/>
              </a:ext>
            </a:extLst>
          </p:cNvPr>
          <p:cNvSpPr txBox="1"/>
          <p:nvPr/>
        </p:nvSpPr>
        <p:spPr>
          <a:xfrm>
            <a:off x="0" y="1483644"/>
            <a:ext cx="91440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El objetivo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del PROGRAMA DE APOYO A LA COMPETITIVIDAD (PAC) es para facilitar el acceso a las Micro, Pequeñas y Medianas Empresas (</a:t>
            </a:r>
            <a:r>
              <a:rPr lang="es-ES" sz="24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MIPyME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) </a:t>
            </a:r>
            <a:r>
              <a:rPr lang="es-ES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 servicios profesionales de asistencia técnica y capacitación, reintegrando la implementación de Proyectos de Desarrollo Empresarial 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(PDE) </a:t>
            </a:r>
            <a:r>
              <a:rPr lang="es-ES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mediante la entrega de </a:t>
            </a:r>
            <a:r>
              <a:rPr lang="es-ES" sz="2400" b="1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Aportes No Reembolsables </a:t>
            </a:r>
            <a:r>
              <a:rPr lang="es-ES" sz="24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(ANR) 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 hasta un máximo de </a:t>
            </a:r>
            <a:r>
              <a:rPr lang="es-ES" sz="24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$9.000.000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, en proyectos </a:t>
            </a:r>
            <a:r>
              <a:rPr lang="es-ES" sz="24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hasta 12 meses 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 duración.</a:t>
            </a:r>
          </a:p>
          <a:p>
            <a:endParaRPr lang="es-ES" sz="2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Financia entre el </a:t>
            </a:r>
            <a:r>
              <a:rPr lang="es-ES" sz="2400" b="1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50% y 80%</a:t>
            </a:r>
            <a:r>
              <a:rPr lang="es-ES" sz="24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del costo total del proyecto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(Incluye Bienes de Capital hasta el </a:t>
            </a:r>
            <a:r>
              <a:rPr lang="es-ES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30%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.)</a:t>
            </a:r>
          </a:p>
          <a:p>
            <a:endParaRPr lang="es-ES" sz="2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El </a:t>
            </a:r>
            <a:r>
              <a:rPr lang="es-ES" sz="24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30%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restante deberá ser </a:t>
            </a:r>
            <a:r>
              <a:rPr lang="es-ES" sz="24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aporte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dinerario de la </a:t>
            </a:r>
            <a:r>
              <a:rPr lang="es-ES" sz="24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empresa.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endParaRPr lang="en-US" sz="2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58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3020157" y="509703"/>
            <a:ext cx="3841758" cy="411862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Tipos de proyectos</a:t>
            </a:r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D5F8605-E6C6-4607-8207-E689C4B56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656" y="5978327"/>
            <a:ext cx="1554638" cy="52056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3023422-CB43-4959-8C21-75C83FBF29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75" t="13757" r="82329" b="75766"/>
          <a:stretch/>
        </p:blipFill>
        <p:spPr>
          <a:xfrm>
            <a:off x="4734228" y="5927733"/>
            <a:ext cx="1137729" cy="60398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D643A9D2-F2BB-41C2-A364-BC0523A42975}"/>
              </a:ext>
            </a:extLst>
          </p:cNvPr>
          <p:cNvSpPr txBox="1"/>
          <p:nvPr/>
        </p:nvSpPr>
        <p:spPr>
          <a:xfrm>
            <a:off x="162228" y="1316984"/>
            <a:ext cx="9144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2400" b="1">
                <a:solidFill>
                  <a:srgbClr val="000F2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1) </a:t>
            </a:r>
            <a:r>
              <a:rPr lang="es-ES" i="1" u="sng" dirty="0">
                <a:solidFill>
                  <a:schemeClr val="tx1"/>
                </a:solidFill>
              </a:rPr>
              <a:t>Propósito Único</a:t>
            </a:r>
            <a:r>
              <a:rPr lang="es-ES" b="0" dirty="0">
                <a:solidFill>
                  <a:schemeClr val="tx1"/>
                </a:solidFill>
              </a:rPr>
              <a:t> =&gt; </a:t>
            </a:r>
            <a:r>
              <a:rPr lang="es-ES" dirty="0">
                <a:solidFill>
                  <a:schemeClr val="tx1"/>
                </a:solidFill>
              </a:rPr>
              <a:t>solo un propósito en función del </a:t>
            </a:r>
          </a:p>
          <a:p>
            <a:r>
              <a:rPr lang="es-ES" dirty="0">
                <a:solidFill>
                  <a:schemeClr val="tx1"/>
                </a:solidFill>
              </a:rPr>
              <a:t>tipo de innovación buscada: de producto, de </a:t>
            </a:r>
          </a:p>
          <a:p>
            <a:r>
              <a:rPr lang="es-ES" dirty="0">
                <a:solidFill>
                  <a:schemeClr val="tx1"/>
                </a:solidFill>
              </a:rPr>
              <a:t>proceso o comercial. </a:t>
            </a:r>
          </a:p>
          <a:p>
            <a:r>
              <a:rPr lang="es-ES" dirty="0">
                <a:solidFill>
                  <a:schemeClr val="tx1"/>
                </a:solidFill>
              </a:rPr>
              <a:t>Topes de ANR hasta </a:t>
            </a:r>
            <a:r>
              <a:rPr lang="es-ES" i="1" u="sng" dirty="0">
                <a:solidFill>
                  <a:schemeClr val="tx1"/>
                </a:solidFill>
              </a:rPr>
              <a:t>$4.500.000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2) </a:t>
            </a:r>
            <a:r>
              <a:rPr lang="es-ES" sz="2400" i="1" u="sng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Proyectos integrales</a:t>
            </a:r>
            <a:r>
              <a:rPr lang="es-ES" sz="2400" b="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=&gt; </a:t>
            </a:r>
            <a:r>
              <a:rPr lang="es-ES" sz="24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combinan entre dos y tres </a:t>
            </a:r>
          </a:p>
          <a:p>
            <a:r>
              <a:rPr lang="es-ES" sz="24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propósitos que guarden correlación entre sí y que </a:t>
            </a:r>
          </a:p>
          <a:p>
            <a:r>
              <a:rPr lang="es-ES" sz="24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conformen un sólo proyecto alineado con la </a:t>
            </a:r>
          </a:p>
          <a:p>
            <a:r>
              <a:rPr lang="es-ES" sz="24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estrategia empresarial de la solicitante. </a:t>
            </a:r>
          </a:p>
          <a:p>
            <a:r>
              <a:rPr lang="es-ES" sz="24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Topes de ANR: hasta </a:t>
            </a:r>
            <a:r>
              <a:rPr lang="es-ES" sz="2400" i="1" u="sng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$9.000.000</a:t>
            </a:r>
            <a:r>
              <a:rPr lang="es-ES" sz="24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42BB73E-38D4-4EB0-A9A1-6AF2B31E59F6}"/>
              </a:ext>
            </a:extLst>
          </p:cNvPr>
          <p:cNvSpPr txBox="1"/>
          <p:nvPr/>
        </p:nvSpPr>
        <p:spPr>
          <a:xfrm>
            <a:off x="343640" y="5331996"/>
            <a:ext cx="8546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Las asistencias Técnicas deberán ser realizadas por profesionales idóneos certificados INTI o avalados por asesores certificados:</a:t>
            </a:r>
          </a:p>
        </p:txBody>
      </p:sp>
    </p:spTree>
    <p:extLst>
      <p:ext uri="{BB962C8B-B14F-4D97-AF65-F5344CB8AC3E}">
        <p14:creationId xmlns:p14="http://schemas.microsoft.com/office/powerpoint/2010/main" val="143572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1"/>
            <a:ext cx="2507226" cy="1127760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716702"/>
            <a:ext cx="853772" cy="516384"/>
          </a:xfrm>
          <a:prstGeom prst="rect">
            <a:avLst/>
          </a:prstGeom>
        </p:spPr>
      </p:pic>
      <p:sp>
        <p:nvSpPr>
          <p:cNvPr id="25" name="10 Rectángulo">
            <a:extLst>
              <a:ext uri="{FF2B5EF4-FFF2-40B4-BE49-F238E27FC236}">
                <a16:creationId xmlns:a16="http://schemas.microsoft.com/office/drawing/2014/main" id="{52086BD0-F29E-4E47-A15E-47332D442BD2}"/>
              </a:ext>
            </a:extLst>
          </p:cNvPr>
          <p:cNvSpPr/>
          <p:nvPr/>
        </p:nvSpPr>
        <p:spPr>
          <a:xfrm>
            <a:off x="3020157" y="509703"/>
            <a:ext cx="3841758" cy="411862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Vigencia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5044C85-09AA-40F8-98AB-C28EC514A955}"/>
              </a:ext>
            </a:extLst>
          </p:cNvPr>
          <p:cNvSpPr txBox="1"/>
          <p:nvPr/>
        </p:nvSpPr>
        <p:spPr>
          <a:xfrm>
            <a:off x="294150" y="1376273"/>
            <a:ext cx="8705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Convocatoria abierta hasta el día </a:t>
            </a:r>
            <a:r>
              <a:rPr lang="es-ES" sz="24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07 de septiembre de 2023 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inclusive. </a:t>
            </a:r>
            <a:endParaRPr lang="es-AR" sz="2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6710166-F7CF-453A-9999-1F4C625678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722" t="5937" r="4281" b="76941"/>
          <a:stretch/>
        </p:blipFill>
        <p:spPr>
          <a:xfrm>
            <a:off x="167778" y="2281836"/>
            <a:ext cx="2436125" cy="5369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C94D445-2C86-44C2-B737-CE01538E8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260" y="2967937"/>
            <a:ext cx="8633460" cy="3124200"/>
          </a:xfrm>
          <a:prstGeom prst="rect">
            <a:avLst/>
          </a:prstGeom>
        </p:spPr>
      </p:pic>
      <p:sp>
        <p:nvSpPr>
          <p:cNvPr id="11" name="Freeform 1594">
            <a:extLst>
              <a:ext uri="{FF2B5EF4-FFF2-40B4-BE49-F238E27FC236}">
                <a16:creationId xmlns:a16="http://schemas.microsoft.com/office/drawing/2014/main" id="{D7AC0CCB-753E-4C6E-BE59-9EB13430DD7F}"/>
              </a:ext>
            </a:extLst>
          </p:cNvPr>
          <p:cNvSpPr>
            <a:spLocks/>
          </p:cNvSpPr>
          <p:nvPr/>
        </p:nvSpPr>
        <p:spPr bwMode="auto">
          <a:xfrm>
            <a:off x="2934166" y="5101199"/>
            <a:ext cx="333375" cy="314325"/>
          </a:xfrm>
          <a:custGeom>
            <a:avLst/>
            <a:gdLst>
              <a:gd name="T0" fmla="*/ 0 w 210"/>
              <a:gd name="T1" fmla="*/ 0 h 198"/>
              <a:gd name="T2" fmla="*/ 105 w 210"/>
              <a:gd name="T3" fmla="*/ 198 h 198"/>
              <a:gd name="T4" fmla="*/ 210 w 210"/>
              <a:gd name="T5" fmla="*/ 0 h 198"/>
              <a:gd name="T6" fmla="*/ 0 w 210"/>
              <a:gd name="T7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" h="198">
                <a:moveTo>
                  <a:pt x="0" y="0"/>
                </a:moveTo>
                <a:lnTo>
                  <a:pt x="105" y="198"/>
                </a:lnTo>
                <a:lnTo>
                  <a:pt x="210" y="0"/>
                </a:lnTo>
                <a:lnTo>
                  <a:pt x="0" y="0"/>
                </a:lnTo>
                <a:close/>
              </a:path>
            </a:pathLst>
          </a:custGeom>
          <a:noFill/>
          <a:ln w="25400" cap="flat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2" name="Rectangle 1597">
            <a:extLst>
              <a:ext uri="{FF2B5EF4-FFF2-40B4-BE49-F238E27FC236}">
                <a16:creationId xmlns:a16="http://schemas.microsoft.com/office/drawing/2014/main" id="{0073AD29-72F4-4E1E-BAF2-AA8384D8A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707" y="4993249"/>
            <a:ext cx="18605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4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Cierre de presentaciones </a:t>
            </a:r>
            <a:endParaRPr kumimoji="0" lang="es-AR" altLang="es-A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43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1"/>
            <a:ext cx="2507226" cy="1127760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716702"/>
            <a:ext cx="853772" cy="516384"/>
          </a:xfrm>
          <a:prstGeom prst="rect">
            <a:avLst/>
          </a:prstGeom>
        </p:spPr>
      </p:pic>
      <p:sp>
        <p:nvSpPr>
          <p:cNvPr id="17" name="10 Rectángulo">
            <a:extLst>
              <a:ext uri="{FF2B5EF4-FFF2-40B4-BE49-F238E27FC236}">
                <a16:creationId xmlns:a16="http://schemas.microsoft.com/office/drawing/2014/main" id="{0C6C6D2F-286B-4250-8570-911330D1D7AA}"/>
              </a:ext>
            </a:extLst>
          </p:cNvPr>
          <p:cNvSpPr/>
          <p:nvPr/>
        </p:nvSpPr>
        <p:spPr>
          <a:xfrm>
            <a:off x="3020157" y="509703"/>
            <a:ext cx="3841758" cy="411862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Empresas Elegibles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D7CFC66-182F-4911-B214-355FD0E70728}"/>
              </a:ext>
            </a:extLst>
          </p:cNvPr>
          <p:cNvSpPr txBox="1"/>
          <p:nvPr/>
        </p:nvSpPr>
        <p:spPr>
          <a:xfrm>
            <a:off x="0" y="1233086"/>
            <a:ext cx="91439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2400" i="1">
                <a:solidFill>
                  <a:srgbClr val="000F2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AR" sz="1600" i="0" dirty="0">
                <a:solidFill>
                  <a:schemeClr val="tx1"/>
                </a:solidFill>
              </a:rPr>
              <a:t>Las Empresas Elegibles serán las </a:t>
            </a:r>
            <a:r>
              <a:rPr lang="es-AR" sz="1600" i="0" dirty="0" err="1">
                <a:solidFill>
                  <a:schemeClr val="tx1"/>
                </a:solidFill>
              </a:rPr>
              <a:t>MIPyME</a:t>
            </a:r>
            <a:r>
              <a:rPr lang="es-AR" sz="1600" i="0" dirty="0">
                <a:solidFill>
                  <a:schemeClr val="tx1"/>
                </a:solidFill>
              </a:rPr>
              <a:t> hasta Tramo I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s-AR" sz="1600" i="0" dirty="0">
              <a:solidFill>
                <a:schemeClr val="tx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AR" sz="1600" i="0" dirty="0">
                <a:solidFill>
                  <a:schemeClr val="tx1"/>
                </a:solidFill>
              </a:rPr>
              <a:t>Asimismo, para que se consideren “Elegibles” deberán tener 2 años o más de actividad económica verificable.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s-AR" sz="1600" i="0" dirty="0">
              <a:solidFill>
                <a:schemeClr val="tx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AR" sz="1600" i="0" dirty="0">
                <a:solidFill>
                  <a:schemeClr val="tx1"/>
                </a:solidFill>
              </a:rPr>
              <a:t>No deben poseer deuda fiscal y previsional exigible.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s-AR" sz="1600" i="0" dirty="0">
              <a:solidFill>
                <a:schemeClr val="tx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AR" sz="1600" i="0" dirty="0">
                <a:solidFill>
                  <a:schemeClr val="tx1"/>
                </a:solidFill>
              </a:rPr>
              <a:t>Acreditar su inscripción en el Registro Único de la Matriz Productiva (R.U.M.P) disponible en la plataforma Trámites a Distancia (TAD)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s-AR" sz="1600" i="0" dirty="0">
              <a:solidFill>
                <a:schemeClr val="tx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F290A35-057E-4173-B2F8-A0E43F7BA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82" y="3497291"/>
            <a:ext cx="4400917" cy="16774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E173C96-D4AD-4AF0-A222-71F64693F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948" y="4813172"/>
            <a:ext cx="4420052" cy="162004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7770338A-BDCE-4A88-8FFA-A80B72F82396}"/>
              </a:ext>
            </a:extLst>
          </p:cNvPr>
          <p:cNvSpPr/>
          <p:nvPr/>
        </p:nvSpPr>
        <p:spPr>
          <a:xfrm>
            <a:off x="258679" y="3785418"/>
            <a:ext cx="4237819" cy="94700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9552712-5A92-479D-8970-71CD6727390B}"/>
              </a:ext>
            </a:extLst>
          </p:cNvPr>
          <p:cNvSpPr/>
          <p:nvPr/>
        </p:nvSpPr>
        <p:spPr>
          <a:xfrm>
            <a:off x="4786751" y="5088149"/>
            <a:ext cx="4357249" cy="94368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43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1"/>
            <a:ext cx="2507226" cy="1127760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716702"/>
            <a:ext cx="853772" cy="516384"/>
          </a:xfrm>
          <a:prstGeom prst="rect">
            <a:avLst/>
          </a:prstGeom>
        </p:spPr>
      </p:pic>
      <p:sp>
        <p:nvSpPr>
          <p:cNvPr id="17" name="10 Rectángulo">
            <a:extLst>
              <a:ext uri="{FF2B5EF4-FFF2-40B4-BE49-F238E27FC236}">
                <a16:creationId xmlns:a16="http://schemas.microsoft.com/office/drawing/2014/main" id="{0C6C6D2F-286B-4250-8570-911330D1D7AA}"/>
              </a:ext>
            </a:extLst>
          </p:cNvPr>
          <p:cNvSpPr/>
          <p:nvPr/>
        </p:nvSpPr>
        <p:spPr>
          <a:xfrm>
            <a:off x="3020157" y="509703"/>
            <a:ext cx="3841758" cy="411862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Exclusiones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67E3FCA-3158-4669-B9D3-95FE74E679D2}"/>
              </a:ext>
            </a:extLst>
          </p:cNvPr>
          <p:cNvSpPr txBox="1"/>
          <p:nvPr/>
        </p:nvSpPr>
        <p:spPr>
          <a:xfrm>
            <a:off x="0" y="1177151"/>
            <a:ext cx="9144000" cy="53402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2400" i="1">
                <a:solidFill>
                  <a:srgbClr val="000F2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s-ES" sz="1600" dirty="0">
                <a:solidFill>
                  <a:schemeClr val="tx1"/>
                </a:solidFill>
              </a:rPr>
              <a:t>No estarán habilitadas a presentar PDE las MiPyME que:</a:t>
            </a:r>
          </a:p>
          <a:p>
            <a:endParaRPr lang="es-AR" sz="16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1600" dirty="0">
                <a:solidFill>
                  <a:schemeClr val="tx1"/>
                </a:solidFill>
              </a:rPr>
              <a:t>Registren deudas fiscales y/o previsionales exigibles con </a:t>
            </a:r>
            <a:r>
              <a:rPr lang="es-AR" sz="1600" dirty="0">
                <a:solidFill>
                  <a:schemeClr val="tx1"/>
                </a:solidFill>
              </a:rPr>
              <a:t>AFIP.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1600" dirty="0">
                <a:solidFill>
                  <a:schemeClr val="tx1"/>
                </a:solidFill>
              </a:rPr>
              <a:t>Posean una participación accionaria extranjera superior al </a:t>
            </a:r>
            <a:r>
              <a:rPr lang="es-AR" sz="1600" dirty="0">
                <a:solidFill>
                  <a:schemeClr val="tx1"/>
                </a:solidFill>
              </a:rPr>
              <a:t>49%.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1600" dirty="0">
                <a:solidFill>
                  <a:schemeClr val="tx1"/>
                </a:solidFill>
              </a:rPr>
              <a:t>Comercialicen productos importados y cuya facturación de bienes importados supere el 75 %de la facturación  total.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sz="1600" dirty="0">
                <a:solidFill>
                  <a:schemeClr val="tx1"/>
                </a:solidFill>
              </a:rPr>
              <a:t>Posean una participación gubernamental en su capital superior al (50 %)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sz="1600" dirty="0">
                <a:solidFill>
                  <a:schemeClr val="tx1"/>
                </a:solidFill>
              </a:rPr>
              <a:t>Las empresas pertenecientes a la cadena de valor de carbón mineral, a los sectores de intermediación financiera, de seguros, de servicios profesionales jurídicos y/o contables, y las que revistan la calificación jurídica de Fideicomiso</a:t>
            </a:r>
            <a:r>
              <a:rPr lang="es-ES" sz="1600" dirty="0">
                <a:solidFill>
                  <a:schemeClr val="tx1"/>
                </a:solidFill>
              </a:rPr>
              <a:t>.</a:t>
            </a:r>
            <a:endParaRPr lang="es-AR" sz="16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1600" dirty="0">
                <a:solidFill>
                  <a:schemeClr val="tx1"/>
                </a:solidFill>
              </a:rPr>
              <a:t>Las </a:t>
            </a:r>
            <a:r>
              <a:rPr lang="es-ES" sz="1600" dirty="0" err="1">
                <a:solidFill>
                  <a:schemeClr val="tx1"/>
                </a:solidFill>
              </a:rPr>
              <a:t>MiPyMES</a:t>
            </a:r>
            <a:r>
              <a:rPr lang="es-ES" sz="1600" dirty="0">
                <a:solidFill>
                  <a:schemeClr val="tx1"/>
                </a:solidFill>
              </a:rPr>
              <a:t> que hayan incumplido total o parcialmente proyectos o planes presentados en Programas existentes en el ámbito de l</a:t>
            </a:r>
            <a:r>
              <a:rPr lang="es-AR" sz="1600" dirty="0">
                <a:solidFill>
                  <a:schemeClr val="tx1"/>
                </a:solidFill>
              </a:rPr>
              <a:t>a </a:t>
            </a:r>
            <a:r>
              <a:rPr lang="es-AR" sz="1600" dirty="0" err="1">
                <a:solidFill>
                  <a:schemeClr val="tx1"/>
                </a:solidFill>
              </a:rPr>
              <a:t>SEPyME</a:t>
            </a:r>
            <a:r>
              <a:rPr lang="es-ES" sz="1600" dirty="0">
                <a:solidFill>
                  <a:schemeClr val="tx1"/>
                </a:solidFill>
              </a:rPr>
              <a:t>.</a:t>
            </a:r>
            <a:endParaRPr lang="es-AR" sz="16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1600" dirty="0">
                <a:solidFill>
                  <a:schemeClr val="tx1"/>
                </a:solidFill>
              </a:rPr>
              <a:t>Las </a:t>
            </a:r>
            <a:r>
              <a:rPr lang="es-ES" sz="1600" dirty="0" err="1">
                <a:solidFill>
                  <a:schemeClr val="tx1"/>
                </a:solidFill>
              </a:rPr>
              <a:t>MIPyMES</a:t>
            </a:r>
            <a:r>
              <a:rPr lang="es-ES" sz="1600" dirty="0">
                <a:solidFill>
                  <a:schemeClr val="tx1"/>
                </a:solidFill>
              </a:rPr>
              <a:t> cuyos Prestadores de Servicios de Asistencia Técnica, Capacitadores o los Proveedores de Bienes, se encuentren vinculados laboral, societaria o patrimonialmente con su Empresa/Emprendimiento, u ocupen cargos en la misma.</a:t>
            </a:r>
            <a:endParaRPr lang="es-A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50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1"/>
            <a:ext cx="2507226" cy="1127760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716702"/>
            <a:ext cx="853772" cy="516384"/>
          </a:xfrm>
          <a:prstGeom prst="rect">
            <a:avLst/>
          </a:prstGeom>
        </p:spPr>
      </p:pic>
      <p:sp>
        <p:nvSpPr>
          <p:cNvPr id="7" name="10 Rectángulo">
            <a:extLst>
              <a:ext uri="{FF2B5EF4-FFF2-40B4-BE49-F238E27FC236}">
                <a16:creationId xmlns:a16="http://schemas.microsoft.com/office/drawing/2014/main" id="{9F968BF7-3D17-4948-866D-1A622BFE6A3A}"/>
              </a:ext>
            </a:extLst>
          </p:cNvPr>
          <p:cNvSpPr/>
          <p:nvPr/>
        </p:nvSpPr>
        <p:spPr>
          <a:xfrm>
            <a:off x="3020156" y="509703"/>
            <a:ext cx="4230875" cy="411862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¿Qué financia el PAC 2023?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08BC738C-E42C-4A29-8FCA-3C8AAC3A16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8327213"/>
              </p:ext>
            </p:extLst>
          </p:nvPr>
        </p:nvGraphicFramePr>
        <p:xfrm>
          <a:off x="676406" y="1224172"/>
          <a:ext cx="7552329" cy="5003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7B8590C0-1F1D-428F-9262-D65396930231}"/>
              </a:ext>
            </a:extLst>
          </p:cNvPr>
          <p:cNvSpPr txBox="1">
            <a:spLocks/>
          </p:cNvSpPr>
          <p:nvPr/>
        </p:nvSpPr>
        <p:spPr>
          <a:xfrm>
            <a:off x="7349647" y="6287924"/>
            <a:ext cx="2057400" cy="365125"/>
          </a:xfrm>
          <a:prstGeom prst="rect">
            <a:avLst/>
          </a:prstGeom>
        </p:spPr>
        <p:txBody>
          <a:bodyPr vert="horz" lIns="98467" tIns="49234" rIns="98467" bIns="49234" rtlCol="0" anchor="ctr"/>
          <a:lstStyle>
            <a:defPPr>
              <a:defRPr lang="en-US"/>
            </a:defPPr>
            <a:lvl1pPr marL="0" algn="r" defTabSz="492334" rtl="0" eaLnBrk="1" latinLnBrk="0" hangingPunct="1"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92334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669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7002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9337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1671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4005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6339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8673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26522E-9643-4CBF-8D49-6B04052903E8}" type="slidenum">
              <a:rPr lang="es-ES" smtClean="0">
                <a:solidFill>
                  <a:schemeClr val="bg1">
                    <a:lumMod val="95000"/>
                  </a:schemeClr>
                </a:solidFill>
              </a:rPr>
              <a:pPr/>
              <a:t>7</a:t>
            </a:fld>
            <a:endParaRPr lang="es-E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F658D762-4C35-4069-A3C4-6302B6B57539}"/>
              </a:ext>
            </a:extLst>
          </p:cNvPr>
          <p:cNvSpPr txBox="1">
            <a:spLocks/>
          </p:cNvSpPr>
          <p:nvPr/>
        </p:nvSpPr>
        <p:spPr>
          <a:xfrm>
            <a:off x="7349647" y="634802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26522E-9643-4CBF-8D49-6B04052903E8}" type="slidenum">
              <a:rPr lang="es-ES" sz="1200" smtClean="0">
                <a:solidFill>
                  <a:srgbClr val="002060"/>
                </a:solidFill>
              </a:rPr>
              <a:pPr/>
              <a:t>7</a:t>
            </a:fld>
            <a:endParaRPr lang="es-ES" sz="1200" dirty="0">
              <a:solidFill>
                <a:srgbClr val="002060"/>
              </a:solidFill>
            </a:endParaRPr>
          </a:p>
        </p:txBody>
      </p:sp>
      <p:pic>
        <p:nvPicPr>
          <p:cNvPr id="15" name="Picture 2" descr="Línea Negra Icono Para Innovar, La Innovación Y La Insurgencia Ilustración  del Vector - Ilustración de insurgencia, silueta: 144967626">
            <a:extLst>
              <a:ext uri="{FF2B5EF4-FFF2-40B4-BE49-F238E27FC236}">
                <a16:creationId xmlns:a16="http://schemas.microsoft.com/office/drawing/2014/main" id="{A0CDE4CE-A07F-4F58-B8DA-30BF7D647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0" t="14259" r="13556" b="18904"/>
          <a:stretch/>
        </p:blipFill>
        <p:spPr bwMode="auto">
          <a:xfrm>
            <a:off x="6757452" y="3091957"/>
            <a:ext cx="955109" cy="93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Icono Digital De La Transformación Ilustración del Vector - Ilustración de  mariposa, transforme: 130949467">
            <a:extLst>
              <a:ext uri="{FF2B5EF4-FFF2-40B4-BE49-F238E27FC236}">
                <a16:creationId xmlns:a16="http://schemas.microsoft.com/office/drawing/2014/main" id="{A8BB1047-5D16-4455-A14B-87C70A49A4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9" t="20275" r="23198" b="31672"/>
          <a:stretch/>
        </p:blipFill>
        <p:spPr bwMode="auto">
          <a:xfrm>
            <a:off x="5191361" y="1084472"/>
            <a:ext cx="979179" cy="89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Kaizen Vectores Libres de Derechos - iStock">
            <a:extLst>
              <a:ext uri="{FF2B5EF4-FFF2-40B4-BE49-F238E27FC236}">
                <a16:creationId xmlns:a16="http://schemas.microsoft.com/office/drawing/2014/main" id="{5DA5EC3C-BAF5-4821-8753-0C5044FBB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/>
          <a:stretch/>
        </p:blipFill>
        <p:spPr bwMode="auto">
          <a:xfrm>
            <a:off x="2622243" y="5498726"/>
            <a:ext cx="979179" cy="78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La Calidad Y Los Pulgares Certificado Hasta Icono. La Aprobación,  Aprobación, Certificación, Símbolo Aceptado. Ilustración Vectorial Flat  Ilustraciones Vectoriales, Clip Art Vectorizado Libre De Derechos. Image  47882902.">
            <a:extLst>
              <a:ext uri="{FF2B5EF4-FFF2-40B4-BE49-F238E27FC236}">
                <a16:creationId xmlns:a16="http://schemas.microsoft.com/office/drawing/2014/main" id="{1837F1C1-0A60-4589-8AF7-492FE03B39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4" t="12740" r="10256" b="11278"/>
          <a:stretch/>
        </p:blipFill>
        <p:spPr bwMode="auto">
          <a:xfrm>
            <a:off x="1050769" y="4227111"/>
            <a:ext cx="979179" cy="96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 descr="Icono Global De La Exportación, Estilo Del Esquema Ilustración del Vector -  Ilustración de icono, tren: 146700118">
            <a:extLst>
              <a:ext uri="{FF2B5EF4-FFF2-40B4-BE49-F238E27FC236}">
                <a16:creationId xmlns:a16="http://schemas.microsoft.com/office/drawing/2014/main" id="{85130C9E-804A-4E45-A9AC-3F43C0AFB3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" t="8015" r="2947" b="13992"/>
          <a:stretch/>
        </p:blipFill>
        <p:spPr bwMode="auto">
          <a:xfrm>
            <a:off x="1171659" y="1721539"/>
            <a:ext cx="979179" cy="85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79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1"/>
            <a:ext cx="2507226" cy="1127760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716702"/>
            <a:ext cx="853772" cy="516384"/>
          </a:xfrm>
          <a:prstGeom prst="rect">
            <a:avLst/>
          </a:prstGeom>
        </p:spPr>
      </p:pic>
      <p:sp>
        <p:nvSpPr>
          <p:cNvPr id="7" name="10 Rectángulo">
            <a:extLst>
              <a:ext uri="{FF2B5EF4-FFF2-40B4-BE49-F238E27FC236}">
                <a16:creationId xmlns:a16="http://schemas.microsoft.com/office/drawing/2014/main" id="{9F968BF7-3D17-4948-866D-1A622BFE6A3A}"/>
              </a:ext>
            </a:extLst>
          </p:cNvPr>
          <p:cNvSpPr/>
          <p:nvPr/>
        </p:nvSpPr>
        <p:spPr>
          <a:xfrm>
            <a:off x="3020156" y="509703"/>
            <a:ext cx="4230875" cy="411862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Proyectos elegibles	</a:t>
            </a: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7B8590C0-1F1D-428F-9262-D65396930231}"/>
              </a:ext>
            </a:extLst>
          </p:cNvPr>
          <p:cNvSpPr txBox="1">
            <a:spLocks/>
          </p:cNvSpPr>
          <p:nvPr/>
        </p:nvSpPr>
        <p:spPr>
          <a:xfrm>
            <a:off x="7349647" y="6287924"/>
            <a:ext cx="2057400" cy="365125"/>
          </a:xfrm>
          <a:prstGeom prst="rect">
            <a:avLst/>
          </a:prstGeom>
        </p:spPr>
        <p:txBody>
          <a:bodyPr vert="horz" lIns="98467" tIns="49234" rIns="98467" bIns="49234" rtlCol="0" anchor="ctr"/>
          <a:lstStyle>
            <a:defPPr>
              <a:defRPr lang="en-US"/>
            </a:defPPr>
            <a:lvl1pPr marL="0" algn="r" defTabSz="492334" rtl="0" eaLnBrk="1" latinLnBrk="0" hangingPunct="1"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92334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669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7002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9337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1671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4005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6339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8673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26522E-9643-4CBF-8D49-6B04052903E8}" type="slidenum">
              <a:rPr lang="es-ES" smtClean="0">
                <a:solidFill>
                  <a:schemeClr val="bg1">
                    <a:lumMod val="95000"/>
                  </a:schemeClr>
                </a:solidFill>
              </a:rPr>
              <a:pPr/>
              <a:t>8</a:t>
            </a:fld>
            <a:endParaRPr lang="es-E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F658D762-4C35-4069-A3C4-6302B6B57539}"/>
              </a:ext>
            </a:extLst>
          </p:cNvPr>
          <p:cNvSpPr txBox="1">
            <a:spLocks/>
          </p:cNvSpPr>
          <p:nvPr/>
        </p:nvSpPr>
        <p:spPr>
          <a:xfrm>
            <a:off x="7349647" y="634802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26522E-9643-4CBF-8D49-6B04052903E8}" type="slidenum">
              <a:rPr lang="es-ES" sz="1200" smtClean="0">
                <a:solidFill>
                  <a:srgbClr val="002060"/>
                </a:solidFill>
              </a:rPr>
              <a:pPr/>
              <a:t>8</a:t>
            </a:fld>
            <a:endParaRPr lang="es-ES" sz="1200" dirty="0">
              <a:solidFill>
                <a:srgbClr val="002060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7D0CE5E-FF25-413D-81F2-08D6654F7D50}"/>
              </a:ext>
            </a:extLst>
          </p:cNvPr>
          <p:cNvSpPr txBox="1"/>
          <p:nvPr/>
        </p:nvSpPr>
        <p:spPr>
          <a:xfrm>
            <a:off x="0" y="1060688"/>
            <a:ext cx="9144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2400" b="1">
                <a:solidFill>
                  <a:srgbClr val="000F2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marL="457200" indent="-457200">
              <a:buAutoNum type="arabicParenR"/>
            </a:pPr>
            <a:r>
              <a:rPr lang="es-ES" sz="2000" i="1" u="sng" dirty="0">
                <a:solidFill>
                  <a:schemeClr val="tx1"/>
                </a:solidFill>
              </a:rPr>
              <a:t>Propósito Único</a:t>
            </a:r>
            <a:r>
              <a:rPr lang="es-ES" sz="2000" b="0" dirty="0">
                <a:solidFill>
                  <a:schemeClr val="tx1"/>
                </a:solidFill>
              </a:rPr>
              <a:t> =&gt; </a:t>
            </a:r>
            <a:r>
              <a:rPr lang="es-AR" sz="2000" dirty="0">
                <a:solidFill>
                  <a:schemeClr val="tx1"/>
                </a:solidFill>
              </a:rPr>
              <a:t>se orienten a incorporar innovaciones (producto, proceso o comercial) para mejorar la productividad, competitividad y acceso a los mercados de las empresas que califiquen con un mínimo de SESENTA (60) puntos.</a:t>
            </a:r>
          </a:p>
          <a:p>
            <a:pPr marL="457200" indent="-457200">
              <a:buAutoNum type="arabicParenR"/>
            </a:pPr>
            <a:endParaRPr lang="es-AR" sz="2000" dirty="0">
              <a:solidFill>
                <a:schemeClr val="tx1"/>
              </a:solidFill>
            </a:endParaRPr>
          </a:p>
          <a:p>
            <a:pPr marL="457200" indent="-457200">
              <a:buAutoNum type="arabicParenR"/>
            </a:pPr>
            <a:r>
              <a:rPr lang="es-ES" sz="2000" i="1" u="sng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Proyectos integrales</a:t>
            </a:r>
            <a:r>
              <a:rPr lang="es-ES" sz="2000" b="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=&gt; </a:t>
            </a:r>
            <a:r>
              <a:rPr lang="es-AR" sz="20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combinan diversos propósitos que a consideración del Programa permiten alcanzar un alto grado de innovación en la gestión de la empresa.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9AEBFB1-934D-421F-9B4A-7E8C60583F63}"/>
              </a:ext>
            </a:extLst>
          </p:cNvPr>
          <p:cNvSpPr txBox="1"/>
          <p:nvPr/>
        </p:nvSpPr>
        <p:spPr>
          <a:xfrm>
            <a:off x="639660" y="3761791"/>
            <a:ext cx="816878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PDE Integral 1: Tecnología de Gestión (Nivel 3 o 4) con implementación de sistemas digitales.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PDE Integral 2: implementación y certificación de </a:t>
            </a:r>
            <a:r>
              <a:rPr lang="es-AR" sz="16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Nomras</a:t>
            </a:r>
            <a:r>
              <a:rPr lang="es-A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(ISO 9.001, 45.001, 13.485, BPM, otras) con implementación de sistemas digitales.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PDE Integral 3: implementación y certificación de Normas de </a:t>
            </a:r>
            <a:r>
              <a:rPr lang="es-AR" sz="16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energia</a:t>
            </a:r>
            <a:r>
              <a:rPr lang="es-A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(ISO serie 50.000) con proyectos de eco innovación en el diseño de nuevos procesos (análisis de ciclo de vida de nuevos productos).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PDE Integral 4: diseño de nuevo producto con certificación del producto. Podrá incluir estrategia comercial.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PDE Integral 5: Sistemas Integrados de la Calidad (ISO 14.001 con ISO 9.001 y/o ISO 45.001).</a:t>
            </a:r>
          </a:p>
        </p:txBody>
      </p:sp>
    </p:spTree>
    <p:extLst>
      <p:ext uri="{BB962C8B-B14F-4D97-AF65-F5344CB8AC3E}">
        <p14:creationId xmlns:p14="http://schemas.microsoft.com/office/powerpoint/2010/main" val="250955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1"/>
            <a:ext cx="2507226" cy="1127760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716702"/>
            <a:ext cx="853772" cy="516384"/>
          </a:xfrm>
          <a:prstGeom prst="rect">
            <a:avLst/>
          </a:prstGeom>
        </p:spPr>
      </p:pic>
      <p:sp>
        <p:nvSpPr>
          <p:cNvPr id="7" name="10 Rectángulo">
            <a:extLst>
              <a:ext uri="{FF2B5EF4-FFF2-40B4-BE49-F238E27FC236}">
                <a16:creationId xmlns:a16="http://schemas.microsoft.com/office/drawing/2014/main" id="{CED34B28-E617-4B52-A1D6-031C742F09D2}"/>
              </a:ext>
            </a:extLst>
          </p:cNvPr>
          <p:cNvSpPr/>
          <p:nvPr/>
        </p:nvSpPr>
        <p:spPr>
          <a:xfrm>
            <a:off x="3020157" y="509703"/>
            <a:ext cx="3841758" cy="411862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Gastos Elegibles y ANR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33038335-409F-4ED3-BF01-9330B5F89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228" y="1463058"/>
            <a:ext cx="69667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88"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6100" algn="l"/>
              </a:tabLst>
            </a:pPr>
            <a:r>
              <a:rPr kumimoji="0" lang="es-ES" altLang="es-AR" sz="2000" b="1" i="1" u="none" strike="noStrike" cap="none" normalizeH="0" baseline="0" dirty="0">
                <a:ln>
                  <a:noFill/>
                </a:ln>
                <a:effectLst/>
                <a:latin typeface="Segoe UI Semibold" panose="020B0702040204020203" pitchFamily="34" charset="0"/>
                <a:ea typeface="Arial MT"/>
                <a:cs typeface="Segoe UI Semibold" panose="020B0702040204020203" pitchFamily="34" charset="0"/>
              </a:rPr>
              <a:t>Tabla Resumen de ANR (aportes no reembolsables)</a:t>
            </a:r>
            <a:endParaRPr kumimoji="0" lang="es-AR" altLang="es-AR" sz="1600" b="1" i="1" u="none" strike="noStrike" cap="none" normalizeH="0" baseline="0" dirty="0">
              <a:ln>
                <a:noFill/>
              </a:ln>
              <a:effectLst/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02E5166-8EDD-4A29-BAD5-79EC66AD2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064" y="1981659"/>
            <a:ext cx="8739941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88"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6100" algn="l"/>
              </a:tabLst>
            </a:pPr>
            <a:r>
              <a:rPr kumimoji="0" lang="es-ES" altLang="es-AR" sz="1800" b="1" i="1" u="none" strike="noStrike" cap="none" normalizeH="0" baseline="0" dirty="0">
                <a:ln>
                  <a:noFill/>
                </a:ln>
                <a:effectLst/>
                <a:latin typeface="Segoe UI Semibold" panose="020B0702040204020203" pitchFamily="34" charset="0"/>
                <a:ea typeface="Arial MT"/>
                <a:cs typeface="Segoe UI Semibold" panose="020B0702040204020203" pitchFamily="34" charset="0"/>
              </a:rPr>
              <a:t>Monto: Hasta $ 4.500.000 ( $9M alto grado de innovación en proceso, productos, </a:t>
            </a:r>
            <a:r>
              <a:rPr kumimoji="0" lang="es-ES" altLang="es-AR" sz="1800" b="1" i="1" u="none" strike="noStrike" cap="none" normalizeH="0" baseline="0" dirty="0" err="1">
                <a:ln>
                  <a:noFill/>
                </a:ln>
                <a:effectLst/>
                <a:latin typeface="Segoe UI Semibold" panose="020B0702040204020203" pitchFamily="34" charset="0"/>
                <a:ea typeface="Arial MT"/>
                <a:cs typeface="Segoe UI Semibold" panose="020B0702040204020203" pitchFamily="34" charset="0"/>
              </a:rPr>
              <a:t>etc</a:t>
            </a:r>
            <a:r>
              <a:rPr kumimoji="0" lang="es-ES" altLang="es-AR" sz="1800" b="1" i="1" u="none" strike="noStrike" cap="none" normalizeH="0" baseline="0" dirty="0">
                <a:ln>
                  <a:noFill/>
                </a:ln>
                <a:effectLst/>
                <a:latin typeface="Segoe UI Semibold" panose="020B0702040204020203" pitchFamily="34" charset="0"/>
                <a:ea typeface="Arial MT"/>
                <a:cs typeface="Segoe UI Semibold" panose="020B0702040204020203" pitchFamily="34" charset="0"/>
              </a:rPr>
              <a:t>, integrando mejoras con transformación digital en proyectos integrales.</a:t>
            </a:r>
          </a:p>
          <a:p>
            <a:pPr marL="0" marR="0" lvl="0" indent="15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6100" algn="l"/>
              </a:tabLst>
            </a:pPr>
            <a:endParaRPr kumimoji="0" lang="es-ES" altLang="es-AR" sz="1800" b="1" i="1" u="none" strike="noStrike" cap="none" normalizeH="0" baseline="0" dirty="0">
              <a:ln>
                <a:noFill/>
              </a:ln>
              <a:effectLst/>
              <a:latin typeface="Segoe UI Semibold" panose="020B0702040204020203" pitchFamily="34" charset="0"/>
              <a:ea typeface="Arial MT"/>
              <a:cs typeface="Segoe UI Semibold" panose="020B0702040204020203" pitchFamily="34" charset="0"/>
            </a:endParaRPr>
          </a:p>
          <a:p>
            <a:pPr lvl="2" indent="1588" defTabSz="914400"/>
            <a:r>
              <a:rPr kumimoji="0" lang="es-ES" altLang="es-AR" sz="1800" b="1" i="1" u="none" strike="noStrike" cap="none" normalizeH="0" baseline="0" dirty="0">
                <a:ln>
                  <a:noFill/>
                </a:ln>
                <a:effectLst/>
                <a:latin typeface="Segoe UI Semibold" panose="020B0702040204020203" pitchFamily="34" charset="0"/>
                <a:ea typeface="Arial MT"/>
                <a:cs typeface="Segoe UI Semibold" panose="020B0702040204020203" pitchFamily="34" charset="0"/>
              </a:rPr>
              <a:t>ANR (Micro y pequeña): 70%</a:t>
            </a:r>
          </a:p>
          <a:p>
            <a:pPr lvl="2" indent="1588" defTabSz="914400"/>
            <a:r>
              <a:rPr kumimoji="0" lang="es-AR" altLang="es-AR" sz="1800" b="1" i="1" u="none" strike="noStrike" cap="none" normalizeH="0" baseline="0" dirty="0">
                <a:ln>
                  <a:noFill/>
                </a:ln>
                <a:effectLst/>
                <a:latin typeface="Segoe UI Semibold" panose="020B0702040204020203" pitchFamily="34" charset="0"/>
                <a:cs typeface="Segoe UI Semibold" panose="020B0702040204020203" pitchFamily="34" charset="0"/>
              </a:rPr>
              <a:t>ANR (Mediana tramo I): 50%</a:t>
            </a:r>
          </a:p>
          <a:p>
            <a:pPr lvl="2" defTabSz="914400"/>
            <a:r>
              <a:rPr kumimoji="0" lang="es-AR" altLang="es-AR" sz="1800" b="1" i="1" u="none" strike="noStrike" cap="none" normalizeH="0" baseline="0" dirty="0">
                <a:ln>
                  <a:noFill/>
                </a:ln>
                <a:effectLst/>
                <a:latin typeface="Segoe UI Semibold" panose="020B0702040204020203" pitchFamily="34" charset="0"/>
                <a:cs typeface="Segoe UI Semibold" panose="020B0702040204020203" pitchFamily="34" charset="0"/>
              </a:rPr>
              <a:t>ANR (Al menos 2 </a:t>
            </a:r>
            <a:r>
              <a:rPr kumimoji="0" lang="es-AR" altLang="es-AR" sz="1800" b="1" i="1" u="none" strike="noStrike" cap="none" normalizeH="0" baseline="0" dirty="0" err="1">
                <a:ln>
                  <a:noFill/>
                </a:ln>
                <a:effectLst/>
                <a:latin typeface="Segoe UI Semibold" panose="020B0702040204020203" pitchFamily="34" charset="0"/>
                <a:cs typeface="Segoe UI Semibold" panose="020B0702040204020203" pitchFamily="34" charset="0"/>
              </a:rPr>
              <a:t>PACs</a:t>
            </a:r>
            <a:r>
              <a:rPr kumimoji="0" lang="es-AR" altLang="es-AR" sz="1800" b="1" i="1" u="none" strike="noStrike" cap="none" normalizeH="0" baseline="0" dirty="0">
                <a:ln>
                  <a:noFill/>
                </a:ln>
                <a:effectLst/>
                <a:latin typeface="Segoe UI Semibold" panose="020B0702040204020203" pitchFamily="34" charset="0"/>
                <a:cs typeface="Segoe UI Semibold" panose="020B0702040204020203" pitchFamily="34" charset="0"/>
              </a:rPr>
              <a:t> anteriores): 50%</a:t>
            </a:r>
          </a:p>
          <a:p>
            <a:pPr lvl="2" defTabSz="914400"/>
            <a:endParaRPr lang="es-AR" altLang="es-AR" sz="1800" b="1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 defTabSz="914400"/>
            <a:r>
              <a:rPr kumimoji="0" lang="es-AR" altLang="es-AR" sz="1800" b="1" i="1" u="none" strike="noStrike" cap="none" normalizeH="0" baseline="0" dirty="0">
                <a:ln>
                  <a:noFill/>
                </a:ln>
                <a:effectLst/>
                <a:latin typeface="Segoe UI Semibold" panose="020B0702040204020203" pitchFamily="34" charset="0"/>
                <a:cs typeface="Segoe UI Semibold" panose="020B0702040204020203" pitchFamily="34" charset="0"/>
              </a:rPr>
              <a:t>ANR (10% adicional): Para mejoras medioambientales</a:t>
            </a:r>
          </a:p>
          <a:p>
            <a:pPr lvl="2" defTabSz="914400"/>
            <a:endParaRPr kumimoji="0" lang="es-AR" altLang="es-AR" sz="1800" b="1" i="1" u="none" strike="noStrike" cap="none" normalizeH="0" baseline="0" dirty="0">
              <a:ln>
                <a:noFill/>
              </a:ln>
              <a:effectLst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 defTabSz="914400"/>
            <a:r>
              <a:rPr kumimoji="0" lang="es-AR" altLang="es-AR" sz="1800" b="1" i="1" u="none" strike="noStrike" cap="none" normalizeH="0" baseline="0" dirty="0">
                <a:ln>
                  <a:noFill/>
                </a:ln>
                <a:effectLst/>
                <a:latin typeface="Segoe UI Semibold" panose="020B0702040204020203" pitchFamily="34" charset="0"/>
                <a:cs typeface="Segoe UI Semibold" panose="020B0702040204020203" pitchFamily="34" charset="0"/>
              </a:rPr>
              <a:t>ANR (Adquisiones): 60% (hasta un 30% s/ ANR de consultoría)</a:t>
            </a:r>
          </a:p>
          <a:p>
            <a:pPr lvl="2" defTabSz="914400"/>
            <a:endParaRPr kumimoji="0" lang="es-AR" altLang="es-AR" sz="1800" b="1" i="1" u="none" strike="noStrike" cap="none" normalizeH="0" baseline="0" dirty="0">
              <a:ln>
                <a:noFill/>
              </a:ln>
              <a:effectLst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 defTabSz="914400"/>
            <a:r>
              <a:rPr kumimoji="0" lang="es-AR" altLang="es-AR" sz="1800" b="1" i="1" u="none" strike="noStrike" cap="none" normalizeH="0" baseline="0" dirty="0">
                <a:ln>
                  <a:noFill/>
                </a:ln>
                <a:effectLst/>
                <a:latin typeface="Segoe UI Semibold" panose="020B0702040204020203" pitchFamily="34" charset="0"/>
                <a:cs typeface="Segoe UI Semibold" panose="020B0702040204020203" pitchFamily="34" charset="0"/>
              </a:rPr>
              <a:t>ANR (Formulación del proyecto): 5% (hasta $ 150.000)</a:t>
            </a:r>
          </a:p>
          <a:p>
            <a:pPr defTabSz="914400"/>
            <a:endParaRPr kumimoji="0" lang="es-AR" altLang="es-AR" sz="1800" b="1" i="1" u="none" strike="noStrike" cap="none" normalizeH="0" baseline="0" dirty="0">
              <a:ln>
                <a:noFill/>
              </a:ln>
              <a:effectLst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15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6100" algn="l"/>
              </a:tabLst>
            </a:pPr>
            <a:endParaRPr kumimoji="0" lang="es-AR" altLang="es-AR" sz="1800" b="1" i="1" u="none" strike="noStrike" cap="none" normalizeH="0" baseline="0" dirty="0">
              <a:ln>
                <a:noFill/>
              </a:ln>
              <a:effectLst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15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6100" algn="l"/>
              </a:tabLst>
            </a:pPr>
            <a:endParaRPr kumimoji="0" lang="es-AR" altLang="es-AR" sz="1400" b="1" i="1" u="none" strike="noStrike" cap="none" normalizeH="0" baseline="0" dirty="0">
              <a:ln>
                <a:noFill/>
              </a:ln>
              <a:effectLst/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Abrir corchete 1">
            <a:extLst>
              <a:ext uri="{FF2B5EF4-FFF2-40B4-BE49-F238E27FC236}">
                <a16:creationId xmlns:a16="http://schemas.microsoft.com/office/drawing/2014/main" id="{4CD3C881-C036-491E-9F80-C8B88C9F3ABD}"/>
              </a:ext>
            </a:extLst>
          </p:cNvPr>
          <p:cNvSpPr/>
          <p:nvPr/>
        </p:nvSpPr>
        <p:spPr>
          <a:xfrm>
            <a:off x="880844" y="2818701"/>
            <a:ext cx="135156" cy="2793534"/>
          </a:xfrm>
          <a:prstGeom prst="leftBracket">
            <a:avLst/>
          </a:prstGeom>
          <a:ln>
            <a:solidFill>
              <a:srgbClr val="000F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2745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1"/>
            <a:ext cx="2507226" cy="1127760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716702"/>
            <a:ext cx="853772" cy="516384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273C1180-9570-4C88-82E8-6C2B984B40FF}"/>
              </a:ext>
            </a:extLst>
          </p:cNvPr>
          <p:cNvGrpSpPr/>
          <p:nvPr/>
        </p:nvGrpSpPr>
        <p:grpSpPr>
          <a:xfrm>
            <a:off x="0" y="1083763"/>
            <a:ext cx="9148596" cy="5186179"/>
            <a:chOff x="91217" y="841499"/>
            <a:chExt cx="9148596" cy="5186179"/>
          </a:xfrm>
        </p:grpSpPr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EAF8A96F-C970-4718-A5AD-639FA9FA1EF8}"/>
                </a:ext>
              </a:extLst>
            </p:cNvPr>
            <p:cNvSpPr/>
            <p:nvPr/>
          </p:nvSpPr>
          <p:spPr>
            <a:xfrm>
              <a:off x="7023918" y="841499"/>
              <a:ext cx="2120082" cy="2366777"/>
            </a:xfrm>
            <a:prstGeom prst="roundRect">
              <a:avLst>
                <a:gd name="adj" fmla="val 9273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FEC1863-6FDB-442B-99A7-ADCC2FA70837}"/>
                </a:ext>
              </a:extLst>
            </p:cNvPr>
            <p:cNvSpPr txBox="1"/>
            <p:nvPr/>
          </p:nvSpPr>
          <p:spPr>
            <a:xfrm>
              <a:off x="7188617" y="2337329"/>
              <a:ext cx="184337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4 – Presentación del PAC 2023</a:t>
              </a:r>
            </a:p>
          </p:txBody>
        </p:sp>
        <p:grpSp>
          <p:nvGrpSpPr>
            <p:cNvPr id="11" name="Gráfico 49" descr="Informática en la nube">
              <a:extLst>
                <a:ext uri="{FF2B5EF4-FFF2-40B4-BE49-F238E27FC236}">
                  <a16:creationId xmlns:a16="http://schemas.microsoft.com/office/drawing/2014/main" id="{DD83CE74-2D70-4D5F-9A5F-DA5878096221}"/>
                </a:ext>
              </a:extLst>
            </p:cNvPr>
            <p:cNvGrpSpPr/>
            <p:nvPr/>
          </p:nvGrpSpPr>
          <p:grpSpPr>
            <a:xfrm>
              <a:off x="7365715" y="1142779"/>
              <a:ext cx="1318837" cy="1196061"/>
              <a:chOff x="9714255" y="577774"/>
              <a:chExt cx="782002" cy="787718"/>
            </a:xfrm>
            <a:solidFill>
              <a:schemeClr val="bg1"/>
            </a:solidFill>
          </p:grpSpPr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8A5BB6DC-3B6B-4177-8F88-83349AAB27A2}"/>
                  </a:ext>
                </a:extLst>
              </p:cNvPr>
              <p:cNvSpPr/>
              <p:nvPr/>
            </p:nvSpPr>
            <p:spPr>
              <a:xfrm>
                <a:off x="10000005" y="577774"/>
                <a:ext cx="496252" cy="320992"/>
              </a:xfrm>
              <a:custGeom>
                <a:avLst/>
                <a:gdLst>
                  <a:gd name="connsiteX0" fmla="*/ 422910 w 496252"/>
                  <a:gd name="connsiteY0" fmla="*/ 124777 h 320992"/>
                  <a:gd name="connsiteX1" fmla="*/ 328613 w 496252"/>
                  <a:gd name="connsiteY1" fmla="*/ 45720 h 320992"/>
                  <a:gd name="connsiteX2" fmla="*/ 313373 w 496252"/>
                  <a:gd name="connsiteY2" fmla="*/ 46672 h 320992"/>
                  <a:gd name="connsiteX3" fmla="*/ 215265 w 496252"/>
                  <a:gd name="connsiteY3" fmla="*/ 0 h 320992"/>
                  <a:gd name="connsiteX4" fmla="*/ 93345 w 496252"/>
                  <a:gd name="connsiteY4" fmla="*/ 92393 h 320992"/>
                  <a:gd name="connsiteX5" fmla="*/ 0 w 496252"/>
                  <a:gd name="connsiteY5" fmla="*/ 205740 h 320992"/>
                  <a:gd name="connsiteX6" fmla="*/ 114300 w 496252"/>
                  <a:gd name="connsiteY6" fmla="*/ 320993 h 320992"/>
                  <a:gd name="connsiteX7" fmla="*/ 114300 w 496252"/>
                  <a:gd name="connsiteY7" fmla="*/ 320993 h 320992"/>
                  <a:gd name="connsiteX8" fmla="*/ 400050 w 496252"/>
                  <a:gd name="connsiteY8" fmla="*/ 320993 h 320992"/>
                  <a:gd name="connsiteX9" fmla="*/ 496253 w 496252"/>
                  <a:gd name="connsiteY9" fmla="*/ 220980 h 320992"/>
                  <a:gd name="connsiteX10" fmla="*/ 422910 w 496252"/>
                  <a:gd name="connsiteY10" fmla="*/ 124777 h 320992"/>
                  <a:gd name="connsiteX11" fmla="*/ 394335 w 496252"/>
                  <a:gd name="connsiteY11" fmla="*/ 263843 h 320992"/>
                  <a:gd name="connsiteX12" fmla="*/ 112395 w 496252"/>
                  <a:gd name="connsiteY12" fmla="*/ 263843 h 320992"/>
                  <a:gd name="connsiteX13" fmla="*/ 61913 w 496252"/>
                  <a:gd name="connsiteY13" fmla="*/ 230505 h 320992"/>
                  <a:gd name="connsiteX14" fmla="*/ 68580 w 496252"/>
                  <a:gd name="connsiteY14" fmla="*/ 169545 h 320992"/>
                  <a:gd name="connsiteX15" fmla="*/ 115252 w 496252"/>
                  <a:gd name="connsiteY15" fmla="*/ 145733 h 320992"/>
                  <a:gd name="connsiteX16" fmla="*/ 124777 w 496252"/>
                  <a:gd name="connsiteY16" fmla="*/ 146685 h 320992"/>
                  <a:gd name="connsiteX17" fmla="*/ 141923 w 496252"/>
                  <a:gd name="connsiteY17" fmla="*/ 149543 h 320992"/>
                  <a:gd name="connsiteX18" fmla="*/ 141923 w 496252"/>
                  <a:gd name="connsiteY18" fmla="*/ 130493 h 320992"/>
                  <a:gd name="connsiteX19" fmla="*/ 198120 w 496252"/>
                  <a:gd name="connsiteY19" fmla="*/ 59055 h 320992"/>
                  <a:gd name="connsiteX20" fmla="*/ 215265 w 496252"/>
                  <a:gd name="connsiteY20" fmla="*/ 57150 h 320992"/>
                  <a:gd name="connsiteX21" fmla="*/ 215265 w 496252"/>
                  <a:gd name="connsiteY21" fmla="*/ 57150 h 320992"/>
                  <a:gd name="connsiteX22" fmla="*/ 215265 w 496252"/>
                  <a:gd name="connsiteY22" fmla="*/ 57150 h 320992"/>
                  <a:gd name="connsiteX23" fmla="*/ 215265 w 496252"/>
                  <a:gd name="connsiteY23" fmla="*/ 57150 h 320992"/>
                  <a:gd name="connsiteX24" fmla="*/ 280035 w 496252"/>
                  <a:gd name="connsiteY24" fmla="*/ 97155 h 320992"/>
                  <a:gd name="connsiteX25" fmla="*/ 285750 w 496252"/>
                  <a:gd name="connsiteY25" fmla="*/ 108585 h 320992"/>
                  <a:gd name="connsiteX26" fmla="*/ 298133 w 496252"/>
                  <a:gd name="connsiteY26" fmla="*/ 103823 h 320992"/>
                  <a:gd name="connsiteX27" fmla="*/ 317183 w 496252"/>
                  <a:gd name="connsiteY27" fmla="*/ 100965 h 320992"/>
                  <a:gd name="connsiteX28" fmla="*/ 351473 w 496252"/>
                  <a:gd name="connsiteY28" fmla="*/ 111443 h 320992"/>
                  <a:gd name="connsiteX29" fmla="*/ 376238 w 496252"/>
                  <a:gd name="connsiteY29" fmla="*/ 160020 h 320992"/>
                  <a:gd name="connsiteX30" fmla="*/ 376238 w 496252"/>
                  <a:gd name="connsiteY30" fmla="*/ 175260 h 320992"/>
                  <a:gd name="connsiteX31" fmla="*/ 395288 w 496252"/>
                  <a:gd name="connsiteY31" fmla="*/ 175260 h 320992"/>
                  <a:gd name="connsiteX32" fmla="*/ 440055 w 496252"/>
                  <a:gd name="connsiteY32" fmla="*/ 220028 h 320992"/>
                  <a:gd name="connsiteX33" fmla="*/ 394335 w 496252"/>
                  <a:gd name="connsiteY33" fmla="*/ 263843 h 320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96252" h="320992">
                    <a:moveTo>
                      <a:pt x="422910" y="124777"/>
                    </a:moveTo>
                    <a:cubicBezTo>
                      <a:pt x="415290" y="80010"/>
                      <a:pt x="375285" y="45720"/>
                      <a:pt x="328613" y="45720"/>
                    </a:cubicBezTo>
                    <a:cubicBezTo>
                      <a:pt x="323850" y="45720"/>
                      <a:pt x="318135" y="46672"/>
                      <a:pt x="313373" y="46672"/>
                    </a:cubicBezTo>
                    <a:cubicBezTo>
                      <a:pt x="290513" y="18097"/>
                      <a:pt x="255270" y="0"/>
                      <a:pt x="215265" y="0"/>
                    </a:cubicBezTo>
                    <a:cubicBezTo>
                      <a:pt x="157163" y="0"/>
                      <a:pt x="108585" y="39052"/>
                      <a:pt x="93345" y="92393"/>
                    </a:cubicBezTo>
                    <a:cubicBezTo>
                      <a:pt x="40005" y="102870"/>
                      <a:pt x="0" y="149543"/>
                      <a:pt x="0" y="205740"/>
                    </a:cubicBezTo>
                    <a:cubicBezTo>
                      <a:pt x="0" y="269557"/>
                      <a:pt x="51435" y="320993"/>
                      <a:pt x="114300" y="320993"/>
                    </a:cubicBezTo>
                    <a:lnTo>
                      <a:pt x="114300" y="320993"/>
                    </a:lnTo>
                    <a:cubicBezTo>
                      <a:pt x="114300" y="320993"/>
                      <a:pt x="396240" y="320993"/>
                      <a:pt x="400050" y="320993"/>
                    </a:cubicBezTo>
                    <a:cubicBezTo>
                      <a:pt x="455295" y="320993"/>
                      <a:pt x="496253" y="276225"/>
                      <a:pt x="496253" y="220980"/>
                    </a:cubicBezTo>
                    <a:cubicBezTo>
                      <a:pt x="496253" y="175260"/>
                      <a:pt x="464820" y="137160"/>
                      <a:pt x="422910" y="124777"/>
                    </a:cubicBezTo>
                    <a:close/>
                    <a:moveTo>
                      <a:pt x="394335" y="263843"/>
                    </a:moveTo>
                    <a:lnTo>
                      <a:pt x="112395" y="263843"/>
                    </a:lnTo>
                    <a:cubicBezTo>
                      <a:pt x="90488" y="261937"/>
                      <a:pt x="71438" y="249555"/>
                      <a:pt x="61913" y="230505"/>
                    </a:cubicBezTo>
                    <a:cubicBezTo>
                      <a:pt x="53340" y="210503"/>
                      <a:pt x="55245" y="187643"/>
                      <a:pt x="68580" y="169545"/>
                    </a:cubicBezTo>
                    <a:cubicBezTo>
                      <a:pt x="80010" y="154305"/>
                      <a:pt x="97155" y="145733"/>
                      <a:pt x="115252" y="145733"/>
                    </a:cubicBezTo>
                    <a:cubicBezTo>
                      <a:pt x="118110" y="145733"/>
                      <a:pt x="121920" y="145733"/>
                      <a:pt x="124777" y="146685"/>
                    </a:cubicBezTo>
                    <a:lnTo>
                      <a:pt x="141923" y="149543"/>
                    </a:lnTo>
                    <a:lnTo>
                      <a:pt x="141923" y="130493"/>
                    </a:lnTo>
                    <a:cubicBezTo>
                      <a:pt x="141923" y="96202"/>
                      <a:pt x="164783" y="66675"/>
                      <a:pt x="198120" y="59055"/>
                    </a:cubicBezTo>
                    <a:cubicBezTo>
                      <a:pt x="203835" y="58102"/>
                      <a:pt x="209550" y="57150"/>
                      <a:pt x="215265" y="57150"/>
                    </a:cubicBezTo>
                    <a:cubicBezTo>
                      <a:pt x="215265" y="57150"/>
                      <a:pt x="215265" y="57150"/>
                      <a:pt x="215265" y="57150"/>
                    </a:cubicBezTo>
                    <a:lnTo>
                      <a:pt x="215265" y="57150"/>
                    </a:lnTo>
                    <a:cubicBezTo>
                      <a:pt x="215265" y="57150"/>
                      <a:pt x="215265" y="57150"/>
                      <a:pt x="215265" y="57150"/>
                    </a:cubicBezTo>
                    <a:cubicBezTo>
                      <a:pt x="242888" y="57150"/>
                      <a:pt x="267653" y="72390"/>
                      <a:pt x="280035" y="97155"/>
                    </a:cubicBezTo>
                    <a:lnTo>
                      <a:pt x="285750" y="108585"/>
                    </a:lnTo>
                    <a:lnTo>
                      <a:pt x="298133" y="103823"/>
                    </a:lnTo>
                    <a:cubicBezTo>
                      <a:pt x="303848" y="101918"/>
                      <a:pt x="310515" y="100965"/>
                      <a:pt x="317183" y="100965"/>
                    </a:cubicBezTo>
                    <a:cubicBezTo>
                      <a:pt x="329565" y="100965"/>
                      <a:pt x="340995" y="104775"/>
                      <a:pt x="351473" y="111443"/>
                    </a:cubicBezTo>
                    <a:cubicBezTo>
                      <a:pt x="366713" y="122873"/>
                      <a:pt x="376238" y="140970"/>
                      <a:pt x="376238" y="160020"/>
                    </a:cubicBezTo>
                    <a:lnTo>
                      <a:pt x="376238" y="175260"/>
                    </a:lnTo>
                    <a:lnTo>
                      <a:pt x="395288" y="175260"/>
                    </a:lnTo>
                    <a:cubicBezTo>
                      <a:pt x="420053" y="175260"/>
                      <a:pt x="440055" y="195262"/>
                      <a:pt x="440055" y="220028"/>
                    </a:cubicBezTo>
                    <a:cubicBezTo>
                      <a:pt x="439103" y="243840"/>
                      <a:pt x="419100" y="263843"/>
                      <a:pt x="394335" y="26384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AR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56E9515D-8544-45D5-9908-8B44B63AAE13}"/>
                  </a:ext>
                </a:extLst>
              </p:cNvPr>
              <p:cNvSpPr/>
              <p:nvPr/>
            </p:nvSpPr>
            <p:spPr>
              <a:xfrm>
                <a:off x="9714255" y="936867"/>
                <a:ext cx="457200" cy="428625"/>
              </a:xfrm>
              <a:custGeom>
                <a:avLst/>
                <a:gdLst>
                  <a:gd name="connsiteX0" fmla="*/ 426720 w 457200"/>
                  <a:gd name="connsiteY0" fmla="*/ 0 h 428625"/>
                  <a:gd name="connsiteX1" fmla="*/ 30480 w 457200"/>
                  <a:gd name="connsiteY1" fmla="*/ 0 h 428625"/>
                  <a:gd name="connsiteX2" fmla="*/ 0 w 457200"/>
                  <a:gd name="connsiteY2" fmla="*/ 30480 h 428625"/>
                  <a:gd name="connsiteX3" fmla="*/ 0 w 457200"/>
                  <a:gd name="connsiteY3" fmla="*/ 302895 h 428625"/>
                  <a:gd name="connsiteX4" fmla="*/ 30480 w 457200"/>
                  <a:gd name="connsiteY4" fmla="*/ 333375 h 428625"/>
                  <a:gd name="connsiteX5" fmla="*/ 30480 w 457200"/>
                  <a:gd name="connsiteY5" fmla="*/ 333375 h 428625"/>
                  <a:gd name="connsiteX6" fmla="*/ 180975 w 457200"/>
                  <a:gd name="connsiteY6" fmla="*/ 333375 h 428625"/>
                  <a:gd name="connsiteX7" fmla="*/ 180975 w 457200"/>
                  <a:gd name="connsiteY7" fmla="*/ 371475 h 428625"/>
                  <a:gd name="connsiteX8" fmla="*/ 114300 w 457200"/>
                  <a:gd name="connsiteY8" fmla="*/ 371475 h 428625"/>
                  <a:gd name="connsiteX9" fmla="*/ 114300 w 457200"/>
                  <a:gd name="connsiteY9" fmla="*/ 428625 h 428625"/>
                  <a:gd name="connsiteX10" fmla="*/ 342900 w 457200"/>
                  <a:gd name="connsiteY10" fmla="*/ 428625 h 428625"/>
                  <a:gd name="connsiteX11" fmla="*/ 342900 w 457200"/>
                  <a:gd name="connsiteY11" fmla="*/ 371475 h 428625"/>
                  <a:gd name="connsiteX12" fmla="*/ 276225 w 457200"/>
                  <a:gd name="connsiteY12" fmla="*/ 371475 h 428625"/>
                  <a:gd name="connsiteX13" fmla="*/ 276225 w 457200"/>
                  <a:gd name="connsiteY13" fmla="*/ 333375 h 428625"/>
                  <a:gd name="connsiteX14" fmla="*/ 426720 w 457200"/>
                  <a:gd name="connsiteY14" fmla="*/ 333375 h 428625"/>
                  <a:gd name="connsiteX15" fmla="*/ 457200 w 457200"/>
                  <a:gd name="connsiteY15" fmla="*/ 302895 h 428625"/>
                  <a:gd name="connsiteX16" fmla="*/ 457200 w 457200"/>
                  <a:gd name="connsiteY16" fmla="*/ 302895 h 428625"/>
                  <a:gd name="connsiteX17" fmla="*/ 457200 w 457200"/>
                  <a:gd name="connsiteY17" fmla="*/ 30480 h 428625"/>
                  <a:gd name="connsiteX18" fmla="*/ 426720 w 457200"/>
                  <a:gd name="connsiteY18" fmla="*/ 0 h 428625"/>
                  <a:gd name="connsiteX19" fmla="*/ 400050 w 457200"/>
                  <a:gd name="connsiteY19" fmla="*/ 276225 h 428625"/>
                  <a:gd name="connsiteX20" fmla="*/ 57150 w 457200"/>
                  <a:gd name="connsiteY20" fmla="*/ 276225 h 428625"/>
                  <a:gd name="connsiteX21" fmla="*/ 57150 w 457200"/>
                  <a:gd name="connsiteY21" fmla="*/ 57150 h 428625"/>
                  <a:gd name="connsiteX22" fmla="*/ 400050 w 457200"/>
                  <a:gd name="connsiteY22" fmla="*/ 57150 h 428625"/>
                  <a:gd name="connsiteX23" fmla="*/ 400050 w 457200"/>
                  <a:gd name="connsiteY23" fmla="*/ 276225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57200" h="428625">
                    <a:moveTo>
                      <a:pt x="426720" y="0"/>
                    </a:moveTo>
                    <a:lnTo>
                      <a:pt x="30480" y="0"/>
                    </a:lnTo>
                    <a:cubicBezTo>
                      <a:pt x="13335" y="0"/>
                      <a:pt x="0" y="13335"/>
                      <a:pt x="0" y="30480"/>
                    </a:cubicBezTo>
                    <a:lnTo>
                      <a:pt x="0" y="302895"/>
                    </a:lnTo>
                    <a:cubicBezTo>
                      <a:pt x="0" y="320040"/>
                      <a:pt x="13335" y="333375"/>
                      <a:pt x="30480" y="333375"/>
                    </a:cubicBezTo>
                    <a:cubicBezTo>
                      <a:pt x="30480" y="333375"/>
                      <a:pt x="30480" y="333375"/>
                      <a:pt x="30480" y="333375"/>
                    </a:cubicBezTo>
                    <a:lnTo>
                      <a:pt x="180975" y="333375"/>
                    </a:lnTo>
                    <a:lnTo>
                      <a:pt x="180975" y="371475"/>
                    </a:lnTo>
                    <a:lnTo>
                      <a:pt x="114300" y="371475"/>
                    </a:lnTo>
                    <a:lnTo>
                      <a:pt x="114300" y="428625"/>
                    </a:lnTo>
                    <a:lnTo>
                      <a:pt x="342900" y="428625"/>
                    </a:lnTo>
                    <a:lnTo>
                      <a:pt x="342900" y="371475"/>
                    </a:lnTo>
                    <a:lnTo>
                      <a:pt x="276225" y="371475"/>
                    </a:lnTo>
                    <a:lnTo>
                      <a:pt x="276225" y="333375"/>
                    </a:lnTo>
                    <a:lnTo>
                      <a:pt x="426720" y="333375"/>
                    </a:lnTo>
                    <a:cubicBezTo>
                      <a:pt x="443865" y="333375"/>
                      <a:pt x="457200" y="320040"/>
                      <a:pt x="457200" y="302895"/>
                    </a:cubicBezTo>
                    <a:lnTo>
                      <a:pt x="457200" y="302895"/>
                    </a:lnTo>
                    <a:lnTo>
                      <a:pt x="457200" y="30480"/>
                    </a:lnTo>
                    <a:cubicBezTo>
                      <a:pt x="457200" y="13335"/>
                      <a:pt x="443865" y="0"/>
                      <a:pt x="426720" y="0"/>
                    </a:cubicBezTo>
                    <a:close/>
                    <a:moveTo>
                      <a:pt x="400050" y="276225"/>
                    </a:moveTo>
                    <a:lnTo>
                      <a:pt x="57150" y="276225"/>
                    </a:lnTo>
                    <a:lnTo>
                      <a:pt x="57150" y="57150"/>
                    </a:lnTo>
                    <a:lnTo>
                      <a:pt x="400050" y="57150"/>
                    </a:lnTo>
                    <a:lnTo>
                      <a:pt x="400050" y="27622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AR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6E80193D-CCC6-48B6-B5BC-D097C970F8A2}"/>
                  </a:ext>
                </a:extLst>
              </p:cNvPr>
              <p:cNvSpPr/>
              <p:nvPr/>
            </p:nvSpPr>
            <p:spPr>
              <a:xfrm>
                <a:off x="9794034" y="687311"/>
                <a:ext cx="167870" cy="211455"/>
              </a:xfrm>
              <a:custGeom>
                <a:avLst/>
                <a:gdLst>
                  <a:gd name="connsiteX0" fmla="*/ 71668 w 167870"/>
                  <a:gd name="connsiteY0" fmla="*/ 211455 h 211455"/>
                  <a:gd name="connsiteX1" fmla="*/ 57380 w 167870"/>
                  <a:gd name="connsiteY1" fmla="*/ 167640 h 211455"/>
                  <a:gd name="connsiteX2" fmla="*/ 98338 w 167870"/>
                  <a:gd name="connsiteY2" fmla="*/ 100013 h 211455"/>
                  <a:gd name="connsiteX3" fmla="*/ 98338 w 167870"/>
                  <a:gd name="connsiteY3" fmla="*/ 139065 h 211455"/>
                  <a:gd name="connsiteX4" fmla="*/ 167870 w 167870"/>
                  <a:gd name="connsiteY4" fmla="*/ 68580 h 211455"/>
                  <a:gd name="connsiteX5" fmla="*/ 98338 w 167870"/>
                  <a:gd name="connsiteY5" fmla="*/ 0 h 211455"/>
                  <a:gd name="connsiteX6" fmla="*/ 98338 w 167870"/>
                  <a:gd name="connsiteY6" fmla="*/ 39053 h 211455"/>
                  <a:gd name="connsiteX7" fmla="*/ 4993 w 167870"/>
                  <a:gd name="connsiteY7" fmla="*/ 202883 h 211455"/>
                  <a:gd name="connsiteX8" fmla="*/ 7850 w 167870"/>
                  <a:gd name="connsiteY8" fmla="*/ 211455 h 211455"/>
                  <a:gd name="connsiteX9" fmla="*/ 71668 w 167870"/>
                  <a:gd name="connsiteY9" fmla="*/ 211455 h 211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7870" h="211455">
                    <a:moveTo>
                      <a:pt x="71668" y="211455"/>
                    </a:moveTo>
                    <a:cubicBezTo>
                      <a:pt x="64048" y="201930"/>
                      <a:pt x="57380" y="182880"/>
                      <a:pt x="57380" y="167640"/>
                    </a:cubicBezTo>
                    <a:cubicBezTo>
                      <a:pt x="57380" y="139065"/>
                      <a:pt x="73573" y="113348"/>
                      <a:pt x="98338" y="100013"/>
                    </a:cubicBezTo>
                    <a:lnTo>
                      <a:pt x="98338" y="139065"/>
                    </a:lnTo>
                    <a:lnTo>
                      <a:pt x="167870" y="68580"/>
                    </a:lnTo>
                    <a:lnTo>
                      <a:pt x="98338" y="0"/>
                    </a:lnTo>
                    <a:lnTo>
                      <a:pt x="98338" y="39053"/>
                    </a:lnTo>
                    <a:cubicBezTo>
                      <a:pt x="26900" y="58103"/>
                      <a:pt x="-15010" y="131445"/>
                      <a:pt x="4993" y="202883"/>
                    </a:cubicBezTo>
                    <a:cubicBezTo>
                      <a:pt x="5945" y="205740"/>
                      <a:pt x="6898" y="208598"/>
                      <a:pt x="7850" y="211455"/>
                    </a:cubicBezTo>
                    <a:lnTo>
                      <a:pt x="71668" y="21145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AR"/>
              </a:p>
            </p:txBody>
          </p:sp>
        </p:grpSp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77B955B0-62F4-4310-BFA8-9DADF5DEC204}"/>
                </a:ext>
              </a:extLst>
            </p:cNvPr>
            <p:cNvSpPr/>
            <p:nvPr/>
          </p:nvSpPr>
          <p:spPr>
            <a:xfrm>
              <a:off x="7067960" y="3653362"/>
              <a:ext cx="2120082" cy="2366777"/>
            </a:xfrm>
            <a:prstGeom prst="roundRect">
              <a:avLst>
                <a:gd name="adj" fmla="val 9273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BDAC1CD5-90DF-49D0-9A59-06A128F52F4F}"/>
                </a:ext>
              </a:extLst>
            </p:cNvPr>
            <p:cNvSpPr txBox="1"/>
            <p:nvPr/>
          </p:nvSpPr>
          <p:spPr>
            <a:xfrm>
              <a:off x="7067960" y="4969327"/>
              <a:ext cx="217185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5 – Preaprobación del PAC, comienza el trabajo.</a:t>
              </a:r>
            </a:p>
          </p:txBody>
        </p:sp>
        <p:grpSp>
          <p:nvGrpSpPr>
            <p:cNvPr id="17" name="Gráfico 49" descr="Informática en la nube">
              <a:extLst>
                <a:ext uri="{FF2B5EF4-FFF2-40B4-BE49-F238E27FC236}">
                  <a16:creationId xmlns:a16="http://schemas.microsoft.com/office/drawing/2014/main" id="{DBB20D71-9143-4873-A0F7-3B87764B8E25}"/>
                </a:ext>
              </a:extLst>
            </p:cNvPr>
            <p:cNvGrpSpPr/>
            <p:nvPr/>
          </p:nvGrpSpPr>
          <p:grpSpPr>
            <a:xfrm>
              <a:off x="7434965" y="3771066"/>
              <a:ext cx="1303891" cy="1163112"/>
              <a:chOff x="9714255" y="577774"/>
              <a:chExt cx="782002" cy="787718"/>
            </a:xfrm>
            <a:solidFill>
              <a:schemeClr val="bg1"/>
            </a:solidFill>
          </p:grpSpPr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0C156E43-4237-47EB-B4C2-D76381C3FF6B}"/>
                  </a:ext>
                </a:extLst>
              </p:cNvPr>
              <p:cNvSpPr/>
              <p:nvPr/>
            </p:nvSpPr>
            <p:spPr>
              <a:xfrm>
                <a:off x="10000005" y="577774"/>
                <a:ext cx="496252" cy="320992"/>
              </a:xfrm>
              <a:custGeom>
                <a:avLst/>
                <a:gdLst>
                  <a:gd name="connsiteX0" fmla="*/ 422910 w 496252"/>
                  <a:gd name="connsiteY0" fmla="*/ 124777 h 320992"/>
                  <a:gd name="connsiteX1" fmla="*/ 328613 w 496252"/>
                  <a:gd name="connsiteY1" fmla="*/ 45720 h 320992"/>
                  <a:gd name="connsiteX2" fmla="*/ 313373 w 496252"/>
                  <a:gd name="connsiteY2" fmla="*/ 46672 h 320992"/>
                  <a:gd name="connsiteX3" fmla="*/ 215265 w 496252"/>
                  <a:gd name="connsiteY3" fmla="*/ 0 h 320992"/>
                  <a:gd name="connsiteX4" fmla="*/ 93345 w 496252"/>
                  <a:gd name="connsiteY4" fmla="*/ 92393 h 320992"/>
                  <a:gd name="connsiteX5" fmla="*/ 0 w 496252"/>
                  <a:gd name="connsiteY5" fmla="*/ 205740 h 320992"/>
                  <a:gd name="connsiteX6" fmla="*/ 114300 w 496252"/>
                  <a:gd name="connsiteY6" fmla="*/ 320993 h 320992"/>
                  <a:gd name="connsiteX7" fmla="*/ 114300 w 496252"/>
                  <a:gd name="connsiteY7" fmla="*/ 320993 h 320992"/>
                  <a:gd name="connsiteX8" fmla="*/ 400050 w 496252"/>
                  <a:gd name="connsiteY8" fmla="*/ 320993 h 320992"/>
                  <a:gd name="connsiteX9" fmla="*/ 496253 w 496252"/>
                  <a:gd name="connsiteY9" fmla="*/ 220980 h 320992"/>
                  <a:gd name="connsiteX10" fmla="*/ 422910 w 496252"/>
                  <a:gd name="connsiteY10" fmla="*/ 124777 h 320992"/>
                  <a:gd name="connsiteX11" fmla="*/ 394335 w 496252"/>
                  <a:gd name="connsiteY11" fmla="*/ 263843 h 320992"/>
                  <a:gd name="connsiteX12" fmla="*/ 112395 w 496252"/>
                  <a:gd name="connsiteY12" fmla="*/ 263843 h 320992"/>
                  <a:gd name="connsiteX13" fmla="*/ 61913 w 496252"/>
                  <a:gd name="connsiteY13" fmla="*/ 230505 h 320992"/>
                  <a:gd name="connsiteX14" fmla="*/ 68580 w 496252"/>
                  <a:gd name="connsiteY14" fmla="*/ 169545 h 320992"/>
                  <a:gd name="connsiteX15" fmla="*/ 115252 w 496252"/>
                  <a:gd name="connsiteY15" fmla="*/ 145733 h 320992"/>
                  <a:gd name="connsiteX16" fmla="*/ 124777 w 496252"/>
                  <a:gd name="connsiteY16" fmla="*/ 146685 h 320992"/>
                  <a:gd name="connsiteX17" fmla="*/ 141923 w 496252"/>
                  <a:gd name="connsiteY17" fmla="*/ 149543 h 320992"/>
                  <a:gd name="connsiteX18" fmla="*/ 141923 w 496252"/>
                  <a:gd name="connsiteY18" fmla="*/ 130493 h 320992"/>
                  <a:gd name="connsiteX19" fmla="*/ 198120 w 496252"/>
                  <a:gd name="connsiteY19" fmla="*/ 59055 h 320992"/>
                  <a:gd name="connsiteX20" fmla="*/ 215265 w 496252"/>
                  <a:gd name="connsiteY20" fmla="*/ 57150 h 320992"/>
                  <a:gd name="connsiteX21" fmla="*/ 215265 w 496252"/>
                  <a:gd name="connsiteY21" fmla="*/ 57150 h 320992"/>
                  <a:gd name="connsiteX22" fmla="*/ 215265 w 496252"/>
                  <a:gd name="connsiteY22" fmla="*/ 57150 h 320992"/>
                  <a:gd name="connsiteX23" fmla="*/ 215265 w 496252"/>
                  <a:gd name="connsiteY23" fmla="*/ 57150 h 320992"/>
                  <a:gd name="connsiteX24" fmla="*/ 280035 w 496252"/>
                  <a:gd name="connsiteY24" fmla="*/ 97155 h 320992"/>
                  <a:gd name="connsiteX25" fmla="*/ 285750 w 496252"/>
                  <a:gd name="connsiteY25" fmla="*/ 108585 h 320992"/>
                  <a:gd name="connsiteX26" fmla="*/ 298133 w 496252"/>
                  <a:gd name="connsiteY26" fmla="*/ 103823 h 320992"/>
                  <a:gd name="connsiteX27" fmla="*/ 317183 w 496252"/>
                  <a:gd name="connsiteY27" fmla="*/ 100965 h 320992"/>
                  <a:gd name="connsiteX28" fmla="*/ 351473 w 496252"/>
                  <a:gd name="connsiteY28" fmla="*/ 111443 h 320992"/>
                  <a:gd name="connsiteX29" fmla="*/ 376238 w 496252"/>
                  <a:gd name="connsiteY29" fmla="*/ 160020 h 320992"/>
                  <a:gd name="connsiteX30" fmla="*/ 376238 w 496252"/>
                  <a:gd name="connsiteY30" fmla="*/ 175260 h 320992"/>
                  <a:gd name="connsiteX31" fmla="*/ 395288 w 496252"/>
                  <a:gd name="connsiteY31" fmla="*/ 175260 h 320992"/>
                  <a:gd name="connsiteX32" fmla="*/ 440055 w 496252"/>
                  <a:gd name="connsiteY32" fmla="*/ 220028 h 320992"/>
                  <a:gd name="connsiteX33" fmla="*/ 394335 w 496252"/>
                  <a:gd name="connsiteY33" fmla="*/ 263843 h 320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96252" h="320992">
                    <a:moveTo>
                      <a:pt x="422910" y="124777"/>
                    </a:moveTo>
                    <a:cubicBezTo>
                      <a:pt x="415290" y="80010"/>
                      <a:pt x="375285" y="45720"/>
                      <a:pt x="328613" y="45720"/>
                    </a:cubicBezTo>
                    <a:cubicBezTo>
                      <a:pt x="323850" y="45720"/>
                      <a:pt x="318135" y="46672"/>
                      <a:pt x="313373" y="46672"/>
                    </a:cubicBezTo>
                    <a:cubicBezTo>
                      <a:pt x="290513" y="18097"/>
                      <a:pt x="255270" y="0"/>
                      <a:pt x="215265" y="0"/>
                    </a:cubicBezTo>
                    <a:cubicBezTo>
                      <a:pt x="157163" y="0"/>
                      <a:pt x="108585" y="39052"/>
                      <a:pt x="93345" y="92393"/>
                    </a:cubicBezTo>
                    <a:cubicBezTo>
                      <a:pt x="40005" y="102870"/>
                      <a:pt x="0" y="149543"/>
                      <a:pt x="0" y="205740"/>
                    </a:cubicBezTo>
                    <a:cubicBezTo>
                      <a:pt x="0" y="269557"/>
                      <a:pt x="51435" y="320993"/>
                      <a:pt x="114300" y="320993"/>
                    </a:cubicBezTo>
                    <a:lnTo>
                      <a:pt x="114300" y="320993"/>
                    </a:lnTo>
                    <a:cubicBezTo>
                      <a:pt x="114300" y="320993"/>
                      <a:pt x="396240" y="320993"/>
                      <a:pt x="400050" y="320993"/>
                    </a:cubicBezTo>
                    <a:cubicBezTo>
                      <a:pt x="455295" y="320993"/>
                      <a:pt x="496253" y="276225"/>
                      <a:pt x="496253" y="220980"/>
                    </a:cubicBezTo>
                    <a:cubicBezTo>
                      <a:pt x="496253" y="175260"/>
                      <a:pt x="464820" y="137160"/>
                      <a:pt x="422910" y="124777"/>
                    </a:cubicBezTo>
                    <a:close/>
                    <a:moveTo>
                      <a:pt x="394335" y="263843"/>
                    </a:moveTo>
                    <a:lnTo>
                      <a:pt x="112395" y="263843"/>
                    </a:lnTo>
                    <a:cubicBezTo>
                      <a:pt x="90488" y="261937"/>
                      <a:pt x="71438" y="249555"/>
                      <a:pt x="61913" y="230505"/>
                    </a:cubicBezTo>
                    <a:cubicBezTo>
                      <a:pt x="53340" y="210503"/>
                      <a:pt x="55245" y="187643"/>
                      <a:pt x="68580" y="169545"/>
                    </a:cubicBezTo>
                    <a:cubicBezTo>
                      <a:pt x="80010" y="154305"/>
                      <a:pt x="97155" y="145733"/>
                      <a:pt x="115252" y="145733"/>
                    </a:cubicBezTo>
                    <a:cubicBezTo>
                      <a:pt x="118110" y="145733"/>
                      <a:pt x="121920" y="145733"/>
                      <a:pt x="124777" y="146685"/>
                    </a:cubicBezTo>
                    <a:lnTo>
                      <a:pt x="141923" y="149543"/>
                    </a:lnTo>
                    <a:lnTo>
                      <a:pt x="141923" y="130493"/>
                    </a:lnTo>
                    <a:cubicBezTo>
                      <a:pt x="141923" y="96202"/>
                      <a:pt x="164783" y="66675"/>
                      <a:pt x="198120" y="59055"/>
                    </a:cubicBezTo>
                    <a:cubicBezTo>
                      <a:pt x="203835" y="58102"/>
                      <a:pt x="209550" y="57150"/>
                      <a:pt x="215265" y="57150"/>
                    </a:cubicBezTo>
                    <a:cubicBezTo>
                      <a:pt x="215265" y="57150"/>
                      <a:pt x="215265" y="57150"/>
                      <a:pt x="215265" y="57150"/>
                    </a:cubicBezTo>
                    <a:lnTo>
                      <a:pt x="215265" y="57150"/>
                    </a:lnTo>
                    <a:cubicBezTo>
                      <a:pt x="215265" y="57150"/>
                      <a:pt x="215265" y="57150"/>
                      <a:pt x="215265" y="57150"/>
                    </a:cubicBezTo>
                    <a:cubicBezTo>
                      <a:pt x="242888" y="57150"/>
                      <a:pt x="267653" y="72390"/>
                      <a:pt x="280035" y="97155"/>
                    </a:cubicBezTo>
                    <a:lnTo>
                      <a:pt x="285750" y="108585"/>
                    </a:lnTo>
                    <a:lnTo>
                      <a:pt x="298133" y="103823"/>
                    </a:lnTo>
                    <a:cubicBezTo>
                      <a:pt x="303848" y="101918"/>
                      <a:pt x="310515" y="100965"/>
                      <a:pt x="317183" y="100965"/>
                    </a:cubicBezTo>
                    <a:cubicBezTo>
                      <a:pt x="329565" y="100965"/>
                      <a:pt x="340995" y="104775"/>
                      <a:pt x="351473" y="111443"/>
                    </a:cubicBezTo>
                    <a:cubicBezTo>
                      <a:pt x="366713" y="122873"/>
                      <a:pt x="376238" y="140970"/>
                      <a:pt x="376238" y="160020"/>
                    </a:cubicBezTo>
                    <a:lnTo>
                      <a:pt x="376238" y="175260"/>
                    </a:lnTo>
                    <a:lnTo>
                      <a:pt x="395288" y="175260"/>
                    </a:lnTo>
                    <a:cubicBezTo>
                      <a:pt x="420053" y="175260"/>
                      <a:pt x="440055" y="195262"/>
                      <a:pt x="440055" y="220028"/>
                    </a:cubicBezTo>
                    <a:cubicBezTo>
                      <a:pt x="439103" y="243840"/>
                      <a:pt x="419100" y="263843"/>
                      <a:pt x="394335" y="26384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AR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8FC70616-74C6-4292-A46C-3BD9B3D6D9CA}"/>
                  </a:ext>
                </a:extLst>
              </p:cNvPr>
              <p:cNvSpPr/>
              <p:nvPr/>
            </p:nvSpPr>
            <p:spPr>
              <a:xfrm>
                <a:off x="9714255" y="936867"/>
                <a:ext cx="457200" cy="428625"/>
              </a:xfrm>
              <a:custGeom>
                <a:avLst/>
                <a:gdLst>
                  <a:gd name="connsiteX0" fmla="*/ 426720 w 457200"/>
                  <a:gd name="connsiteY0" fmla="*/ 0 h 428625"/>
                  <a:gd name="connsiteX1" fmla="*/ 30480 w 457200"/>
                  <a:gd name="connsiteY1" fmla="*/ 0 h 428625"/>
                  <a:gd name="connsiteX2" fmla="*/ 0 w 457200"/>
                  <a:gd name="connsiteY2" fmla="*/ 30480 h 428625"/>
                  <a:gd name="connsiteX3" fmla="*/ 0 w 457200"/>
                  <a:gd name="connsiteY3" fmla="*/ 302895 h 428625"/>
                  <a:gd name="connsiteX4" fmla="*/ 30480 w 457200"/>
                  <a:gd name="connsiteY4" fmla="*/ 333375 h 428625"/>
                  <a:gd name="connsiteX5" fmla="*/ 30480 w 457200"/>
                  <a:gd name="connsiteY5" fmla="*/ 333375 h 428625"/>
                  <a:gd name="connsiteX6" fmla="*/ 180975 w 457200"/>
                  <a:gd name="connsiteY6" fmla="*/ 333375 h 428625"/>
                  <a:gd name="connsiteX7" fmla="*/ 180975 w 457200"/>
                  <a:gd name="connsiteY7" fmla="*/ 371475 h 428625"/>
                  <a:gd name="connsiteX8" fmla="*/ 114300 w 457200"/>
                  <a:gd name="connsiteY8" fmla="*/ 371475 h 428625"/>
                  <a:gd name="connsiteX9" fmla="*/ 114300 w 457200"/>
                  <a:gd name="connsiteY9" fmla="*/ 428625 h 428625"/>
                  <a:gd name="connsiteX10" fmla="*/ 342900 w 457200"/>
                  <a:gd name="connsiteY10" fmla="*/ 428625 h 428625"/>
                  <a:gd name="connsiteX11" fmla="*/ 342900 w 457200"/>
                  <a:gd name="connsiteY11" fmla="*/ 371475 h 428625"/>
                  <a:gd name="connsiteX12" fmla="*/ 276225 w 457200"/>
                  <a:gd name="connsiteY12" fmla="*/ 371475 h 428625"/>
                  <a:gd name="connsiteX13" fmla="*/ 276225 w 457200"/>
                  <a:gd name="connsiteY13" fmla="*/ 333375 h 428625"/>
                  <a:gd name="connsiteX14" fmla="*/ 426720 w 457200"/>
                  <a:gd name="connsiteY14" fmla="*/ 333375 h 428625"/>
                  <a:gd name="connsiteX15" fmla="*/ 457200 w 457200"/>
                  <a:gd name="connsiteY15" fmla="*/ 302895 h 428625"/>
                  <a:gd name="connsiteX16" fmla="*/ 457200 w 457200"/>
                  <a:gd name="connsiteY16" fmla="*/ 302895 h 428625"/>
                  <a:gd name="connsiteX17" fmla="*/ 457200 w 457200"/>
                  <a:gd name="connsiteY17" fmla="*/ 30480 h 428625"/>
                  <a:gd name="connsiteX18" fmla="*/ 426720 w 457200"/>
                  <a:gd name="connsiteY18" fmla="*/ 0 h 428625"/>
                  <a:gd name="connsiteX19" fmla="*/ 400050 w 457200"/>
                  <a:gd name="connsiteY19" fmla="*/ 276225 h 428625"/>
                  <a:gd name="connsiteX20" fmla="*/ 57150 w 457200"/>
                  <a:gd name="connsiteY20" fmla="*/ 276225 h 428625"/>
                  <a:gd name="connsiteX21" fmla="*/ 57150 w 457200"/>
                  <a:gd name="connsiteY21" fmla="*/ 57150 h 428625"/>
                  <a:gd name="connsiteX22" fmla="*/ 400050 w 457200"/>
                  <a:gd name="connsiteY22" fmla="*/ 57150 h 428625"/>
                  <a:gd name="connsiteX23" fmla="*/ 400050 w 457200"/>
                  <a:gd name="connsiteY23" fmla="*/ 276225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57200" h="428625">
                    <a:moveTo>
                      <a:pt x="426720" y="0"/>
                    </a:moveTo>
                    <a:lnTo>
                      <a:pt x="30480" y="0"/>
                    </a:lnTo>
                    <a:cubicBezTo>
                      <a:pt x="13335" y="0"/>
                      <a:pt x="0" y="13335"/>
                      <a:pt x="0" y="30480"/>
                    </a:cubicBezTo>
                    <a:lnTo>
                      <a:pt x="0" y="302895"/>
                    </a:lnTo>
                    <a:cubicBezTo>
                      <a:pt x="0" y="320040"/>
                      <a:pt x="13335" y="333375"/>
                      <a:pt x="30480" y="333375"/>
                    </a:cubicBezTo>
                    <a:cubicBezTo>
                      <a:pt x="30480" y="333375"/>
                      <a:pt x="30480" y="333375"/>
                      <a:pt x="30480" y="333375"/>
                    </a:cubicBezTo>
                    <a:lnTo>
                      <a:pt x="180975" y="333375"/>
                    </a:lnTo>
                    <a:lnTo>
                      <a:pt x="180975" y="371475"/>
                    </a:lnTo>
                    <a:lnTo>
                      <a:pt x="114300" y="371475"/>
                    </a:lnTo>
                    <a:lnTo>
                      <a:pt x="114300" y="428625"/>
                    </a:lnTo>
                    <a:lnTo>
                      <a:pt x="342900" y="428625"/>
                    </a:lnTo>
                    <a:lnTo>
                      <a:pt x="342900" y="371475"/>
                    </a:lnTo>
                    <a:lnTo>
                      <a:pt x="276225" y="371475"/>
                    </a:lnTo>
                    <a:lnTo>
                      <a:pt x="276225" y="333375"/>
                    </a:lnTo>
                    <a:lnTo>
                      <a:pt x="426720" y="333375"/>
                    </a:lnTo>
                    <a:cubicBezTo>
                      <a:pt x="443865" y="333375"/>
                      <a:pt x="457200" y="320040"/>
                      <a:pt x="457200" y="302895"/>
                    </a:cubicBezTo>
                    <a:lnTo>
                      <a:pt x="457200" y="302895"/>
                    </a:lnTo>
                    <a:lnTo>
                      <a:pt x="457200" y="30480"/>
                    </a:lnTo>
                    <a:cubicBezTo>
                      <a:pt x="457200" y="13335"/>
                      <a:pt x="443865" y="0"/>
                      <a:pt x="426720" y="0"/>
                    </a:cubicBezTo>
                    <a:close/>
                    <a:moveTo>
                      <a:pt x="400050" y="276225"/>
                    </a:moveTo>
                    <a:lnTo>
                      <a:pt x="57150" y="276225"/>
                    </a:lnTo>
                    <a:lnTo>
                      <a:pt x="57150" y="57150"/>
                    </a:lnTo>
                    <a:lnTo>
                      <a:pt x="400050" y="57150"/>
                    </a:lnTo>
                    <a:lnTo>
                      <a:pt x="400050" y="27622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AR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7EC697E0-1C8D-485A-85D0-7A4ADC720D5B}"/>
                  </a:ext>
                </a:extLst>
              </p:cNvPr>
              <p:cNvSpPr/>
              <p:nvPr/>
            </p:nvSpPr>
            <p:spPr>
              <a:xfrm>
                <a:off x="10216222" y="936867"/>
                <a:ext cx="167870" cy="211454"/>
              </a:xfrm>
              <a:custGeom>
                <a:avLst/>
                <a:gdLst>
                  <a:gd name="connsiteX0" fmla="*/ 96203 w 167870"/>
                  <a:gd name="connsiteY0" fmla="*/ 0 h 211454"/>
                  <a:gd name="connsiteX1" fmla="*/ 110490 w 167870"/>
                  <a:gd name="connsiteY1" fmla="*/ 43815 h 211454"/>
                  <a:gd name="connsiteX2" fmla="*/ 69532 w 167870"/>
                  <a:gd name="connsiteY2" fmla="*/ 111443 h 211454"/>
                  <a:gd name="connsiteX3" fmla="*/ 69532 w 167870"/>
                  <a:gd name="connsiteY3" fmla="*/ 72390 h 211454"/>
                  <a:gd name="connsiteX4" fmla="*/ 0 w 167870"/>
                  <a:gd name="connsiteY4" fmla="*/ 142875 h 211454"/>
                  <a:gd name="connsiteX5" fmla="*/ 69532 w 167870"/>
                  <a:gd name="connsiteY5" fmla="*/ 211455 h 211454"/>
                  <a:gd name="connsiteX6" fmla="*/ 69532 w 167870"/>
                  <a:gd name="connsiteY6" fmla="*/ 172402 h 211454"/>
                  <a:gd name="connsiteX7" fmla="*/ 162878 w 167870"/>
                  <a:gd name="connsiteY7" fmla="*/ 8573 h 211454"/>
                  <a:gd name="connsiteX8" fmla="*/ 160020 w 167870"/>
                  <a:gd name="connsiteY8" fmla="*/ 0 h 211454"/>
                  <a:gd name="connsiteX9" fmla="*/ 96203 w 167870"/>
                  <a:gd name="connsiteY9" fmla="*/ 0 h 211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7870" h="211454">
                    <a:moveTo>
                      <a:pt x="96203" y="0"/>
                    </a:moveTo>
                    <a:cubicBezTo>
                      <a:pt x="105728" y="12382"/>
                      <a:pt x="110490" y="28575"/>
                      <a:pt x="110490" y="43815"/>
                    </a:cubicBezTo>
                    <a:cubicBezTo>
                      <a:pt x="110490" y="72390"/>
                      <a:pt x="94297" y="98107"/>
                      <a:pt x="69532" y="111443"/>
                    </a:cubicBezTo>
                    <a:lnTo>
                      <a:pt x="69532" y="72390"/>
                    </a:lnTo>
                    <a:lnTo>
                      <a:pt x="0" y="142875"/>
                    </a:lnTo>
                    <a:lnTo>
                      <a:pt x="69532" y="211455"/>
                    </a:lnTo>
                    <a:lnTo>
                      <a:pt x="69532" y="172402"/>
                    </a:lnTo>
                    <a:cubicBezTo>
                      <a:pt x="140970" y="153352"/>
                      <a:pt x="182880" y="80010"/>
                      <a:pt x="162878" y="8573"/>
                    </a:cubicBezTo>
                    <a:cubicBezTo>
                      <a:pt x="161925" y="5715"/>
                      <a:pt x="160972" y="2857"/>
                      <a:pt x="160020" y="0"/>
                    </a:cubicBezTo>
                    <a:lnTo>
                      <a:pt x="9620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AR"/>
              </a:p>
            </p:txBody>
          </p:sp>
        </p:grpSp>
        <p:pic>
          <p:nvPicPr>
            <p:cNvPr id="18" name="Gráfico 17" descr="Marca de verificación">
              <a:extLst>
                <a:ext uri="{FF2B5EF4-FFF2-40B4-BE49-F238E27FC236}">
                  <a16:creationId xmlns:a16="http://schemas.microsoft.com/office/drawing/2014/main" id="{2F30401A-C5C9-4AA8-B585-2B415B454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777570" y="4422727"/>
              <a:ext cx="256623" cy="256623"/>
            </a:xfrm>
            <a:prstGeom prst="rect">
              <a:avLst/>
            </a:prstGeom>
          </p:spPr>
        </p:pic>
        <p:sp>
          <p:nvSpPr>
            <p:cNvPr id="19" name="Flecha: a la derecha 18">
              <a:extLst>
                <a:ext uri="{FF2B5EF4-FFF2-40B4-BE49-F238E27FC236}">
                  <a16:creationId xmlns:a16="http://schemas.microsoft.com/office/drawing/2014/main" id="{DC3996AA-8CF7-44E7-8452-7C0777846A40}"/>
                </a:ext>
              </a:extLst>
            </p:cNvPr>
            <p:cNvSpPr/>
            <p:nvPr/>
          </p:nvSpPr>
          <p:spPr>
            <a:xfrm rot="5400000">
              <a:off x="8370151" y="3100338"/>
              <a:ext cx="774867" cy="600573"/>
            </a:xfrm>
            <a:prstGeom prst="rightArrow">
              <a:avLst>
                <a:gd name="adj1" fmla="val 50000"/>
                <a:gd name="adj2" fmla="val 35499"/>
              </a:avLst>
            </a:prstGeom>
            <a:solidFill>
              <a:srgbClr val="7F150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0" name="Rectángulo: esquinas redondeadas 19">
              <a:extLst>
                <a:ext uri="{FF2B5EF4-FFF2-40B4-BE49-F238E27FC236}">
                  <a16:creationId xmlns:a16="http://schemas.microsoft.com/office/drawing/2014/main" id="{0F52B001-7D1A-468A-84FD-9AEA11D594F5}"/>
                </a:ext>
              </a:extLst>
            </p:cNvPr>
            <p:cNvSpPr/>
            <p:nvPr/>
          </p:nvSpPr>
          <p:spPr>
            <a:xfrm>
              <a:off x="2456890" y="860543"/>
              <a:ext cx="2120082" cy="2366777"/>
            </a:xfrm>
            <a:prstGeom prst="roundRect">
              <a:avLst>
                <a:gd name="adj" fmla="val 9273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21" name="Gráfico 20" descr="Reunión">
              <a:extLst>
                <a:ext uri="{FF2B5EF4-FFF2-40B4-BE49-F238E27FC236}">
                  <a16:creationId xmlns:a16="http://schemas.microsoft.com/office/drawing/2014/main" id="{173AB316-B214-430A-943D-5E5EB0AF9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753648" y="938772"/>
              <a:ext cx="1341095" cy="1200329"/>
            </a:xfrm>
            <a:prstGeom prst="rect">
              <a:avLst/>
            </a:prstGeom>
          </p:spPr>
        </p:pic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EC15E862-811A-4200-AB3B-B9F06D1D97FC}"/>
                </a:ext>
              </a:extLst>
            </p:cNvPr>
            <p:cNvSpPr txBox="1"/>
            <p:nvPr/>
          </p:nvSpPr>
          <p:spPr>
            <a:xfrm>
              <a:off x="2427450" y="1877609"/>
              <a:ext cx="2073234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2 – Formulación del proyecto</a:t>
              </a:r>
            </a:p>
          </p:txBody>
        </p:sp>
        <p:sp>
          <p:nvSpPr>
            <p:cNvPr id="23" name="Rectángulo: esquinas redondeadas 22">
              <a:extLst>
                <a:ext uri="{FF2B5EF4-FFF2-40B4-BE49-F238E27FC236}">
                  <a16:creationId xmlns:a16="http://schemas.microsoft.com/office/drawing/2014/main" id="{AB5CBFA6-44A4-4938-BF9C-282479E5C7F3}"/>
                </a:ext>
              </a:extLst>
            </p:cNvPr>
            <p:cNvSpPr/>
            <p:nvPr/>
          </p:nvSpPr>
          <p:spPr>
            <a:xfrm>
              <a:off x="184198" y="907580"/>
              <a:ext cx="2120082" cy="2366777"/>
            </a:xfrm>
            <a:prstGeom prst="roundRect">
              <a:avLst>
                <a:gd name="adj" fmla="val 9273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24" name="Gráfico 23" descr="Portátil">
              <a:extLst>
                <a:ext uri="{FF2B5EF4-FFF2-40B4-BE49-F238E27FC236}">
                  <a16:creationId xmlns:a16="http://schemas.microsoft.com/office/drawing/2014/main" id="{B322E4B5-ACB9-4493-9734-76E84FC0F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77864" y="1372415"/>
              <a:ext cx="775532" cy="775532"/>
            </a:xfrm>
            <a:prstGeom prst="rect">
              <a:avLst/>
            </a:prstGeom>
          </p:spPr>
        </p:pic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3CF35F41-2CF5-4628-9F5F-E4DF57C5DAA4}"/>
                </a:ext>
              </a:extLst>
            </p:cNvPr>
            <p:cNvSpPr txBox="1"/>
            <p:nvPr/>
          </p:nvSpPr>
          <p:spPr>
            <a:xfrm>
              <a:off x="186757" y="2237023"/>
              <a:ext cx="2120082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1 – Revisión de los requisitos</a:t>
              </a:r>
            </a:p>
          </p:txBody>
        </p:sp>
        <p:pic>
          <p:nvPicPr>
            <p:cNvPr id="26" name="Gráfico 25" descr="Búsqueda de carpetas">
              <a:extLst>
                <a:ext uri="{FF2B5EF4-FFF2-40B4-BE49-F238E27FC236}">
                  <a16:creationId xmlns:a16="http://schemas.microsoft.com/office/drawing/2014/main" id="{89ECE0A8-637B-49D6-8A4D-AB12A7233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10077" y="969478"/>
              <a:ext cx="916412" cy="916412"/>
            </a:xfrm>
            <a:prstGeom prst="rect">
              <a:avLst/>
            </a:prstGeom>
          </p:spPr>
        </p:pic>
        <p:sp>
          <p:nvSpPr>
            <p:cNvPr id="27" name="Rectángulo: esquinas redondeadas 26">
              <a:extLst>
                <a:ext uri="{FF2B5EF4-FFF2-40B4-BE49-F238E27FC236}">
                  <a16:creationId xmlns:a16="http://schemas.microsoft.com/office/drawing/2014/main" id="{9AC9BAC1-5356-444A-AAA0-8AEE16F0A367}"/>
                </a:ext>
              </a:extLst>
            </p:cNvPr>
            <p:cNvSpPr/>
            <p:nvPr/>
          </p:nvSpPr>
          <p:spPr>
            <a:xfrm>
              <a:off x="4741380" y="860543"/>
              <a:ext cx="2120082" cy="2366777"/>
            </a:xfrm>
            <a:prstGeom prst="roundRect">
              <a:avLst>
                <a:gd name="adj" fmla="val 9273"/>
              </a:avLst>
            </a:prstGeom>
            <a:solidFill>
              <a:srgbClr val="42E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28" name="Gráfico 27" descr="Estetoscopio">
              <a:extLst>
                <a:ext uri="{FF2B5EF4-FFF2-40B4-BE49-F238E27FC236}">
                  <a16:creationId xmlns:a16="http://schemas.microsoft.com/office/drawing/2014/main" id="{7268C3F3-B41A-44D4-AEAE-7A4C4C89F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889006" y="1065232"/>
              <a:ext cx="914400" cy="914400"/>
            </a:xfrm>
            <a:prstGeom prst="rect">
              <a:avLst/>
            </a:prstGeom>
          </p:spPr>
        </p:pic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236858D4-8C76-4CE9-9E00-2FE91C0194E1}"/>
                </a:ext>
              </a:extLst>
            </p:cNvPr>
            <p:cNvSpPr txBox="1"/>
            <p:nvPr/>
          </p:nvSpPr>
          <p:spPr>
            <a:xfrm>
              <a:off x="4784893" y="2150139"/>
              <a:ext cx="212700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 – Contigo un ATG Certificado prepara el Plan de Trabajo</a:t>
              </a:r>
            </a:p>
          </p:txBody>
        </p:sp>
        <p:pic>
          <p:nvPicPr>
            <p:cNvPr id="30" name="Gráfico 29" descr="Plano">
              <a:extLst>
                <a:ext uri="{FF2B5EF4-FFF2-40B4-BE49-F238E27FC236}">
                  <a16:creationId xmlns:a16="http://schemas.microsoft.com/office/drawing/2014/main" id="{6134A7F5-1601-4145-B19B-B5480B512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772435" y="1063824"/>
              <a:ext cx="914400" cy="914400"/>
            </a:xfrm>
            <a:prstGeom prst="rect">
              <a:avLst/>
            </a:prstGeom>
          </p:spPr>
        </p:pic>
        <p:sp>
          <p:nvSpPr>
            <p:cNvPr id="31" name="Rectángulo: esquinas redondeadas 30">
              <a:extLst>
                <a:ext uri="{FF2B5EF4-FFF2-40B4-BE49-F238E27FC236}">
                  <a16:creationId xmlns:a16="http://schemas.microsoft.com/office/drawing/2014/main" id="{18CB2A5D-40E4-408A-9CD3-D0A51BC46F45}"/>
                </a:ext>
              </a:extLst>
            </p:cNvPr>
            <p:cNvSpPr/>
            <p:nvPr/>
          </p:nvSpPr>
          <p:spPr>
            <a:xfrm>
              <a:off x="4770259" y="3653362"/>
              <a:ext cx="2120082" cy="2366777"/>
            </a:xfrm>
            <a:prstGeom prst="roundRect">
              <a:avLst>
                <a:gd name="adj" fmla="val 9273"/>
              </a:avLst>
            </a:prstGeom>
            <a:solidFill>
              <a:srgbClr val="42E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32" name="Gráfico 31" descr="Producción">
              <a:extLst>
                <a:ext uri="{FF2B5EF4-FFF2-40B4-BE49-F238E27FC236}">
                  <a16:creationId xmlns:a16="http://schemas.microsoft.com/office/drawing/2014/main" id="{6B828851-0502-4438-A929-A971C3FDD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784893" y="3580186"/>
              <a:ext cx="1169674" cy="1169674"/>
            </a:xfrm>
            <a:prstGeom prst="rect">
              <a:avLst/>
            </a:prstGeom>
          </p:spPr>
        </p:pic>
        <p:pic>
          <p:nvPicPr>
            <p:cNvPr id="33" name="Gráfico 32" descr="Presentación con organigrama">
              <a:extLst>
                <a:ext uri="{FF2B5EF4-FFF2-40B4-BE49-F238E27FC236}">
                  <a16:creationId xmlns:a16="http://schemas.microsoft.com/office/drawing/2014/main" id="{F431CE17-77CE-4715-BF9A-3F61B620C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963641" y="4001552"/>
              <a:ext cx="665460" cy="665460"/>
            </a:xfrm>
            <a:prstGeom prst="rect">
              <a:avLst/>
            </a:prstGeom>
          </p:spPr>
        </p:pic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4E40D119-A1E4-4532-9981-F278FDAC3843}"/>
                </a:ext>
              </a:extLst>
            </p:cNvPr>
            <p:cNvSpPr txBox="1"/>
            <p:nvPr/>
          </p:nvSpPr>
          <p:spPr>
            <a:xfrm>
              <a:off x="4770206" y="4603744"/>
              <a:ext cx="2198951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6 – Aprobación del PAC, seguimos trabajando con tu equipo de trabajo.</a:t>
              </a:r>
            </a:p>
          </p:txBody>
        </p:sp>
        <p:sp>
          <p:nvSpPr>
            <p:cNvPr id="35" name="Rectángulo: esquinas redondeadas 34">
              <a:extLst>
                <a:ext uri="{FF2B5EF4-FFF2-40B4-BE49-F238E27FC236}">
                  <a16:creationId xmlns:a16="http://schemas.microsoft.com/office/drawing/2014/main" id="{4A5C34FE-24E2-4B9A-9ABE-19623695A3FD}"/>
                </a:ext>
              </a:extLst>
            </p:cNvPr>
            <p:cNvSpPr/>
            <p:nvPr/>
          </p:nvSpPr>
          <p:spPr>
            <a:xfrm>
              <a:off x="179651" y="3643324"/>
              <a:ext cx="2120082" cy="2366777"/>
            </a:xfrm>
            <a:prstGeom prst="roundRect">
              <a:avLst>
                <a:gd name="adj" fmla="val 9273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36" name="Gráfico 35" descr="Gráfico de barras con tendencia alcista">
              <a:extLst>
                <a:ext uri="{FF2B5EF4-FFF2-40B4-BE49-F238E27FC236}">
                  <a16:creationId xmlns:a16="http://schemas.microsoft.com/office/drawing/2014/main" id="{CC1DB3C1-FCDE-4178-AFAE-0A722ADBB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244598" y="3853393"/>
              <a:ext cx="914400" cy="914400"/>
            </a:xfrm>
            <a:prstGeom prst="rect">
              <a:avLst/>
            </a:prstGeom>
          </p:spPr>
        </p:pic>
        <p:pic>
          <p:nvPicPr>
            <p:cNvPr id="37" name="Gráfico 36" descr="Manos aplaudiendo">
              <a:extLst>
                <a:ext uri="{FF2B5EF4-FFF2-40B4-BE49-F238E27FC236}">
                  <a16:creationId xmlns:a16="http://schemas.microsoft.com/office/drawing/2014/main" id="{E887DF98-F275-44E4-B91A-39CAE6D3B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275273" y="3788056"/>
              <a:ext cx="914400" cy="914400"/>
            </a:xfrm>
            <a:prstGeom prst="rect">
              <a:avLst/>
            </a:prstGeom>
          </p:spPr>
        </p:pic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8AC8D039-C899-46AD-8180-A636E95A374F}"/>
                </a:ext>
              </a:extLst>
            </p:cNvPr>
            <p:cNvSpPr txBox="1"/>
            <p:nvPr/>
          </p:nvSpPr>
          <p:spPr>
            <a:xfrm>
              <a:off x="91217" y="4866959"/>
              <a:ext cx="232476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8 – Con Kaizen verificarás el logro de Productividades</a:t>
              </a:r>
              <a:endParaRPr lang="es-AR" sz="20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9" name="Rectángulo: esquinas redondeadas 38">
              <a:extLst>
                <a:ext uri="{FF2B5EF4-FFF2-40B4-BE49-F238E27FC236}">
                  <a16:creationId xmlns:a16="http://schemas.microsoft.com/office/drawing/2014/main" id="{CF0B3E8C-3241-4E70-AD3E-7E25F0C891FB}"/>
                </a:ext>
              </a:extLst>
            </p:cNvPr>
            <p:cNvSpPr/>
            <p:nvPr/>
          </p:nvSpPr>
          <p:spPr>
            <a:xfrm>
              <a:off x="2445445" y="3660901"/>
              <a:ext cx="2120082" cy="2366777"/>
            </a:xfrm>
            <a:prstGeom prst="roundRect">
              <a:avLst>
                <a:gd name="adj" fmla="val 9273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F3BADD30-B046-4925-B77B-890118322FFD}"/>
                </a:ext>
              </a:extLst>
            </p:cNvPr>
            <p:cNvSpPr txBox="1"/>
            <p:nvPr/>
          </p:nvSpPr>
          <p:spPr>
            <a:xfrm>
              <a:off x="2375821" y="5253020"/>
              <a:ext cx="2394385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0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7 - Cierre del PAC y rendición.</a:t>
              </a:r>
            </a:p>
          </p:txBody>
        </p:sp>
        <p:grpSp>
          <p:nvGrpSpPr>
            <p:cNvPr id="41" name="Gráfico 49" descr="Informática en la nube">
              <a:extLst>
                <a:ext uri="{FF2B5EF4-FFF2-40B4-BE49-F238E27FC236}">
                  <a16:creationId xmlns:a16="http://schemas.microsoft.com/office/drawing/2014/main" id="{2FF84C60-F12F-40AC-9C0E-C45B73AEC65D}"/>
                </a:ext>
              </a:extLst>
            </p:cNvPr>
            <p:cNvGrpSpPr/>
            <p:nvPr/>
          </p:nvGrpSpPr>
          <p:grpSpPr>
            <a:xfrm>
              <a:off x="2893392" y="4001552"/>
              <a:ext cx="1127303" cy="1081223"/>
              <a:chOff x="9714255" y="577774"/>
              <a:chExt cx="782002" cy="787718"/>
            </a:xfrm>
            <a:solidFill>
              <a:schemeClr val="bg1"/>
            </a:solidFill>
          </p:grpSpPr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36CBE605-01A9-45E9-AD60-AB13D0B21F4C}"/>
                  </a:ext>
                </a:extLst>
              </p:cNvPr>
              <p:cNvSpPr/>
              <p:nvPr/>
            </p:nvSpPr>
            <p:spPr>
              <a:xfrm>
                <a:off x="10000005" y="577774"/>
                <a:ext cx="496252" cy="320992"/>
              </a:xfrm>
              <a:custGeom>
                <a:avLst/>
                <a:gdLst>
                  <a:gd name="connsiteX0" fmla="*/ 422910 w 496252"/>
                  <a:gd name="connsiteY0" fmla="*/ 124777 h 320992"/>
                  <a:gd name="connsiteX1" fmla="*/ 328613 w 496252"/>
                  <a:gd name="connsiteY1" fmla="*/ 45720 h 320992"/>
                  <a:gd name="connsiteX2" fmla="*/ 313373 w 496252"/>
                  <a:gd name="connsiteY2" fmla="*/ 46672 h 320992"/>
                  <a:gd name="connsiteX3" fmla="*/ 215265 w 496252"/>
                  <a:gd name="connsiteY3" fmla="*/ 0 h 320992"/>
                  <a:gd name="connsiteX4" fmla="*/ 93345 w 496252"/>
                  <a:gd name="connsiteY4" fmla="*/ 92393 h 320992"/>
                  <a:gd name="connsiteX5" fmla="*/ 0 w 496252"/>
                  <a:gd name="connsiteY5" fmla="*/ 205740 h 320992"/>
                  <a:gd name="connsiteX6" fmla="*/ 114300 w 496252"/>
                  <a:gd name="connsiteY6" fmla="*/ 320993 h 320992"/>
                  <a:gd name="connsiteX7" fmla="*/ 114300 w 496252"/>
                  <a:gd name="connsiteY7" fmla="*/ 320993 h 320992"/>
                  <a:gd name="connsiteX8" fmla="*/ 400050 w 496252"/>
                  <a:gd name="connsiteY8" fmla="*/ 320993 h 320992"/>
                  <a:gd name="connsiteX9" fmla="*/ 496253 w 496252"/>
                  <a:gd name="connsiteY9" fmla="*/ 220980 h 320992"/>
                  <a:gd name="connsiteX10" fmla="*/ 422910 w 496252"/>
                  <a:gd name="connsiteY10" fmla="*/ 124777 h 320992"/>
                  <a:gd name="connsiteX11" fmla="*/ 394335 w 496252"/>
                  <a:gd name="connsiteY11" fmla="*/ 263843 h 320992"/>
                  <a:gd name="connsiteX12" fmla="*/ 112395 w 496252"/>
                  <a:gd name="connsiteY12" fmla="*/ 263843 h 320992"/>
                  <a:gd name="connsiteX13" fmla="*/ 61913 w 496252"/>
                  <a:gd name="connsiteY13" fmla="*/ 230505 h 320992"/>
                  <a:gd name="connsiteX14" fmla="*/ 68580 w 496252"/>
                  <a:gd name="connsiteY14" fmla="*/ 169545 h 320992"/>
                  <a:gd name="connsiteX15" fmla="*/ 115252 w 496252"/>
                  <a:gd name="connsiteY15" fmla="*/ 145733 h 320992"/>
                  <a:gd name="connsiteX16" fmla="*/ 124777 w 496252"/>
                  <a:gd name="connsiteY16" fmla="*/ 146685 h 320992"/>
                  <a:gd name="connsiteX17" fmla="*/ 141923 w 496252"/>
                  <a:gd name="connsiteY17" fmla="*/ 149543 h 320992"/>
                  <a:gd name="connsiteX18" fmla="*/ 141923 w 496252"/>
                  <a:gd name="connsiteY18" fmla="*/ 130493 h 320992"/>
                  <a:gd name="connsiteX19" fmla="*/ 198120 w 496252"/>
                  <a:gd name="connsiteY19" fmla="*/ 59055 h 320992"/>
                  <a:gd name="connsiteX20" fmla="*/ 215265 w 496252"/>
                  <a:gd name="connsiteY20" fmla="*/ 57150 h 320992"/>
                  <a:gd name="connsiteX21" fmla="*/ 215265 w 496252"/>
                  <a:gd name="connsiteY21" fmla="*/ 57150 h 320992"/>
                  <a:gd name="connsiteX22" fmla="*/ 215265 w 496252"/>
                  <a:gd name="connsiteY22" fmla="*/ 57150 h 320992"/>
                  <a:gd name="connsiteX23" fmla="*/ 215265 w 496252"/>
                  <a:gd name="connsiteY23" fmla="*/ 57150 h 320992"/>
                  <a:gd name="connsiteX24" fmla="*/ 280035 w 496252"/>
                  <a:gd name="connsiteY24" fmla="*/ 97155 h 320992"/>
                  <a:gd name="connsiteX25" fmla="*/ 285750 w 496252"/>
                  <a:gd name="connsiteY25" fmla="*/ 108585 h 320992"/>
                  <a:gd name="connsiteX26" fmla="*/ 298133 w 496252"/>
                  <a:gd name="connsiteY26" fmla="*/ 103823 h 320992"/>
                  <a:gd name="connsiteX27" fmla="*/ 317183 w 496252"/>
                  <a:gd name="connsiteY27" fmla="*/ 100965 h 320992"/>
                  <a:gd name="connsiteX28" fmla="*/ 351473 w 496252"/>
                  <a:gd name="connsiteY28" fmla="*/ 111443 h 320992"/>
                  <a:gd name="connsiteX29" fmla="*/ 376238 w 496252"/>
                  <a:gd name="connsiteY29" fmla="*/ 160020 h 320992"/>
                  <a:gd name="connsiteX30" fmla="*/ 376238 w 496252"/>
                  <a:gd name="connsiteY30" fmla="*/ 175260 h 320992"/>
                  <a:gd name="connsiteX31" fmla="*/ 395288 w 496252"/>
                  <a:gd name="connsiteY31" fmla="*/ 175260 h 320992"/>
                  <a:gd name="connsiteX32" fmla="*/ 440055 w 496252"/>
                  <a:gd name="connsiteY32" fmla="*/ 220028 h 320992"/>
                  <a:gd name="connsiteX33" fmla="*/ 394335 w 496252"/>
                  <a:gd name="connsiteY33" fmla="*/ 263843 h 320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96252" h="320992">
                    <a:moveTo>
                      <a:pt x="422910" y="124777"/>
                    </a:moveTo>
                    <a:cubicBezTo>
                      <a:pt x="415290" y="80010"/>
                      <a:pt x="375285" y="45720"/>
                      <a:pt x="328613" y="45720"/>
                    </a:cubicBezTo>
                    <a:cubicBezTo>
                      <a:pt x="323850" y="45720"/>
                      <a:pt x="318135" y="46672"/>
                      <a:pt x="313373" y="46672"/>
                    </a:cubicBezTo>
                    <a:cubicBezTo>
                      <a:pt x="290513" y="18097"/>
                      <a:pt x="255270" y="0"/>
                      <a:pt x="215265" y="0"/>
                    </a:cubicBezTo>
                    <a:cubicBezTo>
                      <a:pt x="157163" y="0"/>
                      <a:pt x="108585" y="39052"/>
                      <a:pt x="93345" y="92393"/>
                    </a:cubicBezTo>
                    <a:cubicBezTo>
                      <a:pt x="40005" y="102870"/>
                      <a:pt x="0" y="149543"/>
                      <a:pt x="0" y="205740"/>
                    </a:cubicBezTo>
                    <a:cubicBezTo>
                      <a:pt x="0" y="269557"/>
                      <a:pt x="51435" y="320993"/>
                      <a:pt x="114300" y="320993"/>
                    </a:cubicBezTo>
                    <a:lnTo>
                      <a:pt x="114300" y="320993"/>
                    </a:lnTo>
                    <a:cubicBezTo>
                      <a:pt x="114300" y="320993"/>
                      <a:pt x="396240" y="320993"/>
                      <a:pt x="400050" y="320993"/>
                    </a:cubicBezTo>
                    <a:cubicBezTo>
                      <a:pt x="455295" y="320993"/>
                      <a:pt x="496253" y="276225"/>
                      <a:pt x="496253" y="220980"/>
                    </a:cubicBezTo>
                    <a:cubicBezTo>
                      <a:pt x="496253" y="175260"/>
                      <a:pt x="464820" y="137160"/>
                      <a:pt x="422910" y="124777"/>
                    </a:cubicBezTo>
                    <a:close/>
                    <a:moveTo>
                      <a:pt x="394335" y="263843"/>
                    </a:moveTo>
                    <a:lnTo>
                      <a:pt x="112395" y="263843"/>
                    </a:lnTo>
                    <a:cubicBezTo>
                      <a:pt x="90488" y="261937"/>
                      <a:pt x="71438" y="249555"/>
                      <a:pt x="61913" y="230505"/>
                    </a:cubicBezTo>
                    <a:cubicBezTo>
                      <a:pt x="53340" y="210503"/>
                      <a:pt x="55245" y="187643"/>
                      <a:pt x="68580" y="169545"/>
                    </a:cubicBezTo>
                    <a:cubicBezTo>
                      <a:pt x="80010" y="154305"/>
                      <a:pt x="97155" y="145733"/>
                      <a:pt x="115252" y="145733"/>
                    </a:cubicBezTo>
                    <a:cubicBezTo>
                      <a:pt x="118110" y="145733"/>
                      <a:pt x="121920" y="145733"/>
                      <a:pt x="124777" y="146685"/>
                    </a:cubicBezTo>
                    <a:lnTo>
                      <a:pt x="141923" y="149543"/>
                    </a:lnTo>
                    <a:lnTo>
                      <a:pt x="141923" y="130493"/>
                    </a:lnTo>
                    <a:cubicBezTo>
                      <a:pt x="141923" y="96202"/>
                      <a:pt x="164783" y="66675"/>
                      <a:pt x="198120" y="59055"/>
                    </a:cubicBezTo>
                    <a:cubicBezTo>
                      <a:pt x="203835" y="58102"/>
                      <a:pt x="209550" y="57150"/>
                      <a:pt x="215265" y="57150"/>
                    </a:cubicBezTo>
                    <a:cubicBezTo>
                      <a:pt x="215265" y="57150"/>
                      <a:pt x="215265" y="57150"/>
                      <a:pt x="215265" y="57150"/>
                    </a:cubicBezTo>
                    <a:lnTo>
                      <a:pt x="215265" y="57150"/>
                    </a:lnTo>
                    <a:cubicBezTo>
                      <a:pt x="215265" y="57150"/>
                      <a:pt x="215265" y="57150"/>
                      <a:pt x="215265" y="57150"/>
                    </a:cubicBezTo>
                    <a:cubicBezTo>
                      <a:pt x="242888" y="57150"/>
                      <a:pt x="267653" y="72390"/>
                      <a:pt x="280035" y="97155"/>
                    </a:cubicBezTo>
                    <a:lnTo>
                      <a:pt x="285750" y="108585"/>
                    </a:lnTo>
                    <a:lnTo>
                      <a:pt x="298133" y="103823"/>
                    </a:lnTo>
                    <a:cubicBezTo>
                      <a:pt x="303848" y="101918"/>
                      <a:pt x="310515" y="100965"/>
                      <a:pt x="317183" y="100965"/>
                    </a:cubicBezTo>
                    <a:cubicBezTo>
                      <a:pt x="329565" y="100965"/>
                      <a:pt x="340995" y="104775"/>
                      <a:pt x="351473" y="111443"/>
                    </a:cubicBezTo>
                    <a:cubicBezTo>
                      <a:pt x="366713" y="122873"/>
                      <a:pt x="376238" y="140970"/>
                      <a:pt x="376238" y="160020"/>
                    </a:cubicBezTo>
                    <a:lnTo>
                      <a:pt x="376238" y="175260"/>
                    </a:lnTo>
                    <a:lnTo>
                      <a:pt x="395288" y="175260"/>
                    </a:lnTo>
                    <a:cubicBezTo>
                      <a:pt x="420053" y="175260"/>
                      <a:pt x="440055" y="195262"/>
                      <a:pt x="440055" y="220028"/>
                    </a:cubicBezTo>
                    <a:cubicBezTo>
                      <a:pt x="439103" y="243840"/>
                      <a:pt x="419100" y="263843"/>
                      <a:pt x="394335" y="26384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AR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DFB41982-4092-4F90-B004-766879453E69}"/>
                  </a:ext>
                </a:extLst>
              </p:cNvPr>
              <p:cNvSpPr/>
              <p:nvPr/>
            </p:nvSpPr>
            <p:spPr>
              <a:xfrm>
                <a:off x="9714255" y="936867"/>
                <a:ext cx="457200" cy="428625"/>
              </a:xfrm>
              <a:custGeom>
                <a:avLst/>
                <a:gdLst>
                  <a:gd name="connsiteX0" fmla="*/ 426720 w 457200"/>
                  <a:gd name="connsiteY0" fmla="*/ 0 h 428625"/>
                  <a:gd name="connsiteX1" fmla="*/ 30480 w 457200"/>
                  <a:gd name="connsiteY1" fmla="*/ 0 h 428625"/>
                  <a:gd name="connsiteX2" fmla="*/ 0 w 457200"/>
                  <a:gd name="connsiteY2" fmla="*/ 30480 h 428625"/>
                  <a:gd name="connsiteX3" fmla="*/ 0 w 457200"/>
                  <a:gd name="connsiteY3" fmla="*/ 302895 h 428625"/>
                  <a:gd name="connsiteX4" fmla="*/ 30480 w 457200"/>
                  <a:gd name="connsiteY4" fmla="*/ 333375 h 428625"/>
                  <a:gd name="connsiteX5" fmla="*/ 30480 w 457200"/>
                  <a:gd name="connsiteY5" fmla="*/ 333375 h 428625"/>
                  <a:gd name="connsiteX6" fmla="*/ 180975 w 457200"/>
                  <a:gd name="connsiteY6" fmla="*/ 333375 h 428625"/>
                  <a:gd name="connsiteX7" fmla="*/ 180975 w 457200"/>
                  <a:gd name="connsiteY7" fmla="*/ 371475 h 428625"/>
                  <a:gd name="connsiteX8" fmla="*/ 114300 w 457200"/>
                  <a:gd name="connsiteY8" fmla="*/ 371475 h 428625"/>
                  <a:gd name="connsiteX9" fmla="*/ 114300 w 457200"/>
                  <a:gd name="connsiteY9" fmla="*/ 428625 h 428625"/>
                  <a:gd name="connsiteX10" fmla="*/ 342900 w 457200"/>
                  <a:gd name="connsiteY10" fmla="*/ 428625 h 428625"/>
                  <a:gd name="connsiteX11" fmla="*/ 342900 w 457200"/>
                  <a:gd name="connsiteY11" fmla="*/ 371475 h 428625"/>
                  <a:gd name="connsiteX12" fmla="*/ 276225 w 457200"/>
                  <a:gd name="connsiteY12" fmla="*/ 371475 h 428625"/>
                  <a:gd name="connsiteX13" fmla="*/ 276225 w 457200"/>
                  <a:gd name="connsiteY13" fmla="*/ 333375 h 428625"/>
                  <a:gd name="connsiteX14" fmla="*/ 426720 w 457200"/>
                  <a:gd name="connsiteY14" fmla="*/ 333375 h 428625"/>
                  <a:gd name="connsiteX15" fmla="*/ 457200 w 457200"/>
                  <a:gd name="connsiteY15" fmla="*/ 302895 h 428625"/>
                  <a:gd name="connsiteX16" fmla="*/ 457200 w 457200"/>
                  <a:gd name="connsiteY16" fmla="*/ 302895 h 428625"/>
                  <a:gd name="connsiteX17" fmla="*/ 457200 w 457200"/>
                  <a:gd name="connsiteY17" fmla="*/ 30480 h 428625"/>
                  <a:gd name="connsiteX18" fmla="*/ 426720 w 457200"/>
                  <a:gd name="connsiteY18" fmla="*/ 0 h 428625"/>
                  <a:gd name="connsiteX19" fmla="*/ 400050 w 457200"/>
                  <a:gd name="connsiteY19" fmla="*/ 276225 h 428625"/>
                  <a:gd name="connsiteX20" fmla="*/ 57150 w 457200"/>
                  <a:gd name="connsiteY20" fmla="*/ 276225 h 428625"/>
                  <a:gd name="connsiteX21" fmla="*/ 57150 w 457200"/>
                  <a:gd name="connsiteY21" fmla="*/ 57150 h 428625"/>
                  <a:gd name="connsiteX22" fmla="*/ 400050 w 457200"/>
                  <a:gd name="connsiteY22" fmla="*/ 57150 h 428625"/>
                  <a:gd name="connsiteX23" fmla="*/ 400050 w 457200"/>
                  <a:gd name="connsiteY23" fmla="*/ 276225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57200" h="428625">
                    <a:moveTo>
                      <a:pt x="426720" y="0"/>
                    </a:moveTo>
                    <a:lnTo>
                      <a:pt x="30480" y="0"/>
                    </a:lnTo>
                    <a:cubicBezTo>
                      <a:pt x="13335" y="0"/>
                      <a:pt x="0" y="13335"/>
                      <a:pt x="0" y="30480"/>
                    </a:cubicBezTo>
                    <a:lnTo>
                      <a:pt x="0" y="302895"/>
                    </a:lnTo>
                    <a:cubicBezTo>
                      <a:pt x="0" y="320040"/>
                      <a:pt x="13335" y="333375"/>
                      <a:pt x="30480" y="333375"/>
                    </a:cubicBezTo>
                    <a:cubicBezTo>
                      <a:pt x="30480" y="333375"/>
                      <a:pt x="30480" y="333375"/>
                      <a:pt x="30480" y="333375"/>
                    </a:cubicBezTo>
                    <a:lnTo>
                      <a:pt x="180975" y="333375"/>
                    </a:lnTo>
                    <a:lnTo>
                      <a:pt x="180975" y="371475"/>
                    </a:lnTo>
                    <a:lnTo>
                      <a:pt x="114300" y="371475"/>
                    </a:lnTo>
                    <a:lnTo>
                      <a:pt x="114300" y="428625"/>
                    </a:lnTo>
                    <a:lnTo>
                      <a:pt x="342900" y="428625"/>
                    </a:lnTo>
                    <a:lnTo>
                      <a:pt x="342900" y="371475"/>
                    </a:lnTo>
                    <a:lnTo>
                      <a:pt x="276225" y="371475"/>
                    </a:lnTo>
                    <a:lnTo>
                      <a:pt x="276225" y="333375"/>
                    </a:lnTo>
                    <a:lnTo>
                      <a:pt x="426720" y="333375"/>
                    </a:lnTo>
                    <a:cubicBezTo>
                      <a:pt x="443865" y="333375"/>
                      <a:pt x="457200" y="320040"/>
                      <a:pt x="457200" y="302895"/>
                    </a:cubicBezTo>
                    <a:lnTo>
                      <a:pt x="457200" y="302895"/>
                    </a:lnTo>
                    <a:lnTo>
                      <a:pt x="457200" y="30480"/>
                    </a:lnTo>
                    <a:cubicBezTo>
                      <a:pt x="457200" y="13335"/>
                      <a:pt x="443865" y="0"/>
                      <a:pt x="426720" y="0"/>
                    </a:cubicBezTo>
                    <a:close/>
                    <a:moveTo>
                      <a:pt x="400050" y="276225"/>
                    </a:moveTo>
                    <a:lnTo>
                      <a:pt x="57150" y="276225"/>
                    </a:lnTo>
                    <a:lnTo>
                      <a:pt x="57150" y="57150"/>
                    </a:lnTo>
                    <a:lnTo>
                      <a:pt x="400050" y="57150"/>
                    </a:lnTo>
                    <a:lnTo>
                      <a:pt x="400050" y="27622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AR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3CF6C364-CDF2-4B30-BEA2-AFE37BF87FE4}"/>
                  </a:ext>
                </a:extLst>
              </p:cNvPr>
              <p:cNvSpPr/>
              <p:nvPr/>
            </p:nvSpPr>
            <p:spPr>
              <a:xfrm>
                <a:off x="9794034" y="687311"/>
                <a:ext cx="167870" cy="211455"/>
              </a:xfrm>
              <a:custGeom>
                <a:avLst/>
                <a:gdLst>
                  <a:gd name="connsiteX0" fmla="*/ 71668 w 167870"/>
                  <a:gd name="connsiteY0" fmla="*/ 211455 h 211455"/>
                  <a:gd name="connsiteX1" fmla="*/ 57380 w 167870"/>
                  <a:gd name="connsiteY1" fmla="*/ 167640 h 211455"/>
                  <a:gd name="connsiteX2" fmla="*/ 98338 w 167870"/>
                  <a:gd name="connsiteY2" fmla="*/ 100013 h 211455"/>
                  <a:gd name="connsiteX3" fmla="*/ 98338 w 167870"/>
                  <a:gd name="connsiteY3" fmla="*/ 139065 h 211455"/>
                  <a:gd name="connsiteX4" fmla="*/ 167870 w 167870"/>
                  <a:gd name="connsiteY4" fmla="*/ 68580 h 211455"/>
                  <a:gd name="connsiteX5" fmla="*/ 98338 w 167870"/>
                  <a:gd name="connsiteY5" fmla="*/ 0 h 211455"/>
                  <a:gd name="connsiteX6" fmla="*/ 98338 w 167870"/>
                  <a:gd name="connsiteY6" fmla="*/ 39053 h 211455"/>
                  <a:gd name="connsiteX7" fmla="*/ 4993 w 167870"/>
                  <a:gd name="connsiteY7" fmla="*/ 202883 h 211455"/>
                  <a:gd name="connsiteX8" fmla="*/ 7850 w 167870"/>
                  <a:gd name="connsiteY8" fmla="*/ 211455 h 211455"/>
                  <a:gd name="connsiteX9" fmla="*/ 71668 w 167870"/>
                  <a:gd name="connsiteY9" fmla="*/ 211455 h 211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7870" h="211455">
                    <a:moveTo>
                      <a:pt x="71668" y="211455"/>
                    </a:moveTo>
                    <a:cubicBezTo>
                      <a:pt x="64048" y="201930"/>
                      <a:pt x="57380" y="182880"/>
                      <a:pt x="57380" y="167640"/>
                    </a:cubicBezTo>
                    <a:cubicBezTo>
                      <a:pt x="57380" y="139065"/>
                      <a:pt x="73573" y="113348"/>
                      <a:pt x="98338" y="100013"/>
                    </a:cubicBezTo>
                    <a:lnTo>
                      <a:pt x="98338" y="139065"/>
                    </a:lnTo>
                    <a:lnTo>
                      <a:pt x="167870" y="68580"/>
                    </a:lnTo>
                    <a:lnTo>
                      <a:pt x="98338" y="0"/>
                    </a:lnTo>
                    <a:lnTo>
                      <a:pt x="98338" y="39053"/>
                    </a:lnTo>
                    <a:cubicBezTo>
                      <a:pt x="26900" y="58103"/>
                      <a:pt x="-15010" y="131445"/>
                      <a:pt x="4993" y="202883"/>
                    </a:cubicBezTo>
                    <a:cubicBezTo>
                      <a:pt x="5945" y="205740"/>
                      <a:pt x="6898" y="208598"/>
                      <a:pt x="7850" y="211455"/>
                    </a:cubicBezTo>
                    <a:lnTo>
                      <a:pt x="71668" y="21145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AR"/>
              </a:p>
            </p:txBody>
          </p:sp>
        </p:grpSp>
        <p:sp>
          <p:nvSpPr>
            <p:cNvPr id="42" name="Flecha: a la derecha 41">
              <a:extLst>
                <a:ext uri="{FF2B5EF4-FFF2-40B4-BE49-F238E27FC236}">
                  <a16:creationId xmlns:a16="http://schemas.microsoft.com/office/drawing/2014/main" id="{6705CFF2-0D0C-4192-B4E7-8A6D7F4D1174}"/>
                </a:ext>
              </a:extLst>
            </p:cNvPr>
            <p:cNvSpPr/>
            <p:nvPr/>
          </p:nvSpPr>
          <p:spPr>
            <a:xfrm>
              <a:off x="2226799" y="1220738"/>
              <a:ext cx="372105" cy="600573"/>
            </a:xfrm>
            <a:prstGeom prst="rightArrow">
              <a:avLst/>
            </a:prstGeom>
            <a:solidFill>
              <a:srgbClr val="7F150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3" name="Flecha: a la derecha 42">
              <a:extLst>
                <a:ext uri="{FF2B5EF4-FFF2-40B4-BE49-F238E27FC236}">
                  <a16:creationId xmlns:a16="http://schemas.microsoft.com/office/drawing/2014/main" id="{B8C70430-D545-4E02-923C-2AD64BE6CD24}"/>
                </a:ext>
              </a:extLst>
            </p:cNvPr>
            <p:cNvSpPr/>
            <p:nvPr/>
          </p:nvSpPr>
          <p:spPr>
            <a:xfrm>
              <a:off x="4496126" y="1207517"/>
              <a:ext cx="372105" cy="600573"/>
            </a:xfrm>
            <a:prstGeom prst="rightArrow">
              <a:avLst/>
            </a:prstGeom>
            <a:solidFill>
              <a:srgbClr val="7F150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4" name="Flecha: a la derecha 43">
              <a:extLst>
                <a:ext uri="{FF2B5EF4-FFF2-40B4-BE49-F238E27FC236}">
                  <a16:creationId xmlns:a16="http://schemas.microsoft.com/office/drawing/2014/main" id="{2B36EB41-E7AB-4335-8975-F9EDB592D569}"/>
                </a:ext>
              </a:extLst>
            </p:cNvPr>
            <p:cNvSpPr/>
            <p:nvPr/>
          </p:nvSpPr>
          <p:spPr>
            <a:xfrm>
              <a:off x="6785689" y="1164875"/>
              <a:ext cx="372105" cy="600573"/>
            </a:xfrm>
            <a:prstGeom prst="rightArrow">
              <a:avLst/>
            </a:prstGeom>
            <a:solidFill>
              <a:srgbClr val="7F150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5" name="Flecha: a la derecha 44">
              <a:extLst>
                <a:ext uri="{FF2B5EF4-FFF2-40B4-BE49-F238E27FC236}">
                  <a16:creationId xmlns:a16="http://schemas.microsoft.com/office/drawing/2014/main" id="{AA1B8E9C-CB96-46F4-B05B-A8DAFB7AE760}"/>
                </a:ext>
              </a:extLst>
            </p:cNvPr>
            <p:cNvSpPr/>
            <p:nvPr/>
          </p:nvSpPr>
          <p:spPr>
            <a:xfrm rot="10800000">
              <a:off x="6783105" y="3970073"/>
              <a:ext cx="372105" cy="600573"/>
            </a:xfrm>
            <a:prstGeom prst="rightArrow">
              <a:avLst/>
            </a:prstGeom>
            <a:solidFill>
              <a:srgbClr val="7F150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6" name="Flecha: a la derecha 45">
              <a:extLst>
                <a:ext uri="{FF2B5EF4-FFF2-40B4-BE49-F238E27FC236}">
                  <a16:creationId xmlns:a16="http://schemas.microsoft.com/office/drawing/2014/main" id="{D4CFB319-84DB-4339-9881-C73B9D335DED}"/>
                </a:ext>
              </a:extLst>
            </p:cNvPr>
            <p:cNvSpPr/>
            <p:nvPr/>
          </p:nvSpPr>
          <p:spPr>
            <a:xfrm rot="10800000">
              <a:off x="4475663" y="3933039"/>
              <a:ext cx="372105" cy="600573"/>
            </a:xfrm>
            <a:prstGeom prst="rightArrow">
              <a:avLst/>
            </a:prstGeom>
            <a:solidFill>
              <a:srgbClr val="7F150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7" name="Flecha: a la derecha 46">
              <a:extLst>
                <a:ext uri="{FF2B5EF4-FFF2-40B4-BE49-F238E27FC236}">
                  <a16:creationId xmlns:a16="http://schemas.microsoft.com/office/drawing/2014/main" id="{D6C8BFCB-7AE2-4519-8B57-DA33DD8BAAA3}"/>
                </a:ext>
              </a:extLst>
            </p:cNvPr>
            <p:cNvSpPr/>
            <p:nvPr/>
          </p:nvSpPr>
          <p:spPr>
            <a:xfrm rot="10800000">
              <a:off x="2190699" y="3921562"/>
              <a:ext cx="372105" cy="600573"/>
            </a:xfrm>
            <a:prstGeom prst="rightArrow">
              <a:avLst/>
            </a:prstGeom>
            <a:solidFill>
              <a:srgbClr val="7F150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48" name="Imagen 47">
              <a:extLst>
                <a:ext uri="{FF2B5EF4-FFF2-40B4-BE49-F238E27FC236}">
                  <a16:creationId xmlns:a16="http://schemas.microsoft.com/office/drawing/2014/main" id="{A218188D-471C-4CA5-BAEB-F8F1B2EF3B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/>
            <a:srcRect r="87437"/>
            <a:stretch/>
          </p:blipFill>
          <p:spPr>
            <a:xfrm>
              <a:off x="4020695" y="3842793"/>
              <a:ext cx="425846" cy="664522"/>
            </a:xfrm>
            <a:prstGeom prst="rect">
              <a:avLst/>
            </a:prstGeom>
          </p:spPr>
        </p:pic>
        <p:pic>
          <p:nvPicPr>
            <p:cNvPr id="49" name="Imagen 48">
              <a:extLst>
                <a:ext uri="{FF2B5EF4-FFF2-40B4-BE49-F238E27FC236}">
                  <a16:creationId xmlns:a16="http://schemas.microsoft.com/office/drawing/2014/main" id="{D3AB1EB7-472E-4DFD-9540-022ADEFE8A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/>
            <a:srcRect r="87437"/>
            <a:stretch/>
          </p:blipFill>
          <p:spPr>
            <a:xfrm>
              <a:off x="8650771" y="1010782"/>
              <a:ext cx="425846" cy="664522"/>
            </a:xfrm>
            <a:prstGeom prst="rect">
              <a:avLst/>
            </a:prstGeom>
          </p:spPr>
        </p:pic>
        <p:pic>
          <p:nvPicPr>
            <p:cNvPr id="50" name="Imagen 49">
              <a:extLst>
                <a:ext uri="{FF2B5EF4-FFF2-40B4-BE49-F238E27FC236}">
                  <a16:creationId xmlns:a16="http://schemas.microsoft.com/office/drawing/2014/main" id="{CF52BAC1-2D41-4D16-9060-C2A69E7893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/>
            <a:srcRect r="87437"/>
            <a:stretch/>
          </p:blipFill>
          <p:spPr>
            <a:xfrm>
              <a:off x="8694813" y="3756165"/>
              <a:ext cx="425846" cy="664522"/>
            </a:xfrm>
            <a:prstGeom prst="rect">
              <a:avLst/>
            </a:prstGeom>
          </p:spPr>
        </p:pic>
        <p:sp>
          <p:nvSpPr>
            <p:cNvPr id="52" name="CuadroTexto 51">
              <a:extLst>
                <a:ext uri="{FF2B5EF4-FFF2-40B4-BE49-F238E27FC236}">
                  <a16:creationId xmlns:a16="http://schemas.microsoft.com/office/drawing/2014/main" id="{E0499D92-540C-46D7-AA12-1F1CA238E12B}"/>
                </a:ext>
              </a:extLst>
            </p:cNvPr>
            <p:cNvSpPr txBox="1"/>
            <p:nvPr/>
          </p:nvSpPr>
          <p:spPr>
            <a:xfrm>
              <a:off x="8053931" y="2124076"/>
              <a:ext cx="899605" cy="229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s-AR" sz="1400" b="1" dirty="0">
                  <a:solidFill>
                    <a:srgbClr val="FF0000"/>
                  </a:solidFill>
                  <a:latin typeface="Arial Nova" panose="020B0504020202020204" pitchFamily="34" charset="0"/>
                </a:rPr>
                <a:t>07/09/23</a:t>
              </a:r>
            </a:p>
          </p:txBody>
        </p:sp>
      </p:grpSp>
      <p:sp>
        <p:nvSpPr>
          <p:cNvPr id="62" name="Rectangle 1">
            <a:extLst>
              <a:ext uri="{FF2B5EF4-FFF2-40B4-BE49-F238E27FC236}">
                <a16:creationId xmlns:a16="http://schemas.microsoft.com/office/drawing/2014/main" id="{2B822A7A-B79D-4DF9-A1C5-799B3BEA6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74" y="6213618"/>
            <a:ext cx="62894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88"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46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6100" algn="l"/>
              </a:tabLst>
            </a:pPr>
            <a:r>
              <a:rPr lang="es-ES" altLang="es-AR" sz="2000" b="1" i="1" dirty="0">
                <a:latin typeface="Segoe UI Semibold" panose="020B0702040204020203" pitchFamily="34" charset="0"/>
                <a:ea typeface="Arial MT"/>
                <a:cs typeface="Segoe UI Semibold" panose="020B0702040204020203" pitchFamily="34" charset="0"/>
              </a:rPr>
              <a:t>12</a:t>
            </a:r>
            <a:r>
              <a:rPr kumimoji="0" lang="es-ES" altLang="es-AR" sz="2000" b="1" i="1" u="none" strike="noStrike" cap="none" normalizeH="0" baseline="0" dirty="0">
                <a:ln>
                  <a:noFill/>
                </a:ln>
                <a:effectLst/>
                <a:latin typeface="Segoe UI Semibold" panose="020B0702040204020203" pitchFamily="34" charset="0"/>
                <a:ea typeface="Arial MT"/>
                <a:cs typeface="Segoe UI Semibold" panose="020B0702040204020203" pitchFamily="34" charset="0"/>
              </a:rPr>
              <a:t> meses de proyecto desde la aprobación del PAC</a:t>
            </a:r>
            <a:endParaRPr kumimoji="0" lang="es-AR" altLang="es-AR" sz="1600" b="1" i="1" u="none" strike="noStrike" cap="none" normalizeH="0" baseline="0" dirty="0">
              <a:ln>
                <a:noFill/>
              </a:ln>
              <a:effectLst/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3" name="10 Rectángulo">
            <a:extLst>
              <a:ext uri="{FF2B5EF4-FFF2-40B4-BE49-F238E27FC236}">
                <a16:creationId xmlns:a16="http://schemas.microsoft.com/office/drawing/2014/main" id="{FADD1D1C-9E63-4CDD-B28C-C71BC7A938F7}"/>
              </a:ext>
            </a:extLst>
          </p:cNvPr>
          <p:cNvSpPr/>
          <p:nvPr/>
        </p:nvSpPr>
        <p:spPr>
          <a:xfrm>
            <a:off x="3020157" y="509703"/>
            <a:ext cx="3841758" cy="411862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Proceso</a:t>
            </a:r>
          </a:p>
        </p:txBody>
      </p:sp>
      <p:pic>
        <p:nvPicPr>
          <p:cNvPr id="2" name="Gráfico 1" descr="Calendario giratorio">
            <a:extLst>
              <a:ext uri="{FF2B5EF4-FFF2-40B4-BE49-F238E27FC236}">
                <a16:creationId xmlns:a16="http://schemas.microsoft.com/office/drawing/2014/main" id="{FA3EDD9E-5058-E976-65F0-DBF4B75E912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861018" y="1901105"/>
            <a:ext cx="1282982" cy="84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2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1"/>
            <a:ext cx="2507226" cy="1127760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716702"/>
            <a:ext cx="853772" cy="516384"/>
          </a:xfrm>
          <a:prstGeom prst="rect">
            <a:avLst/>
          </a:prstGeom>
        </p:spPr>
      </p:pic>
      <p:sp>
        <p:nvSpPr>
          <p:cNvPr id="7" name="10 Rectángulo">
            <a:extLst>
              <a:ext uri="{FF2B5EF4-FFF2-40B4-BE49-F238E27FC236}">
                <a16:creationId xmlns:a16="http://schemas.microsoft.com/office/drawing/2014/main" id="{FDA081DF-E682-4246-B6D9-FF8B2219CD83}"/>
              </a:ext>
            </a:extLst>
          </p:cNvPr>
          <p:cNvSpPr/>
          <p:nvPr/>
        </p:nvSpPr>
        <p:spPr>
          <a:xfrm>
            <a:off x="3020156" y="509703"/>
            <a:ext cx="4194835" cy="411862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Solicitudes de Desembolsos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2D59F59-B30C-4259-94FD-E0DB678E47D9}"/>
              </a:ext>
            </a:extLst>
          </p:cNvPr>
          <p:cNvSpPr txBox="1"/>
          <p:nvPr/>
        </p:nvSpPr>
        <p:spPr>
          <a:xfrm>
            <a:off x="0" y="1441257"/>
            <a:ext cx="900621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Mediante la modalidad de reintegro pudiendo optar el beneficiario por la presentación de </a:t>
            </a:r>
            <a:r>
              <a:rPr lang="es-ES" sz="20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hasta 2 (dos) rendiciones </a:t>
            </a:r>
            <a:r>
              <a:rPr lang="es-E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con el objeto de recibir el/los correspondiente/s reembolso/s, lo cual deberá estar detallado.</a:t>
            </a:r>
          </a:p>
          <a:p>
            <a:endParaRPr lang="es-E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es-E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En caso de optar por DOS (2) rendiciones, las actividades incluidas en la primera rendición no podrán exceder el </a:t>
            </a:r>
            <a:r>
              <a:rPr lang="es-ES" sz="20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50% del total del ANR aprobado </a:t>
            </a:r>
            <a:r>
              <a:rPr lang="es-E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(mediante seguro de caución).</a:t>
            </a:r>
          </a:p>
          <a:p>
            <a:endParaRPr lang="es-E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es-E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Se podrá solicitar un único anticipo del </a:t>
            </a:r>
            <a:r>
              <a:rPr lang="es-ES" sz="20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100% del ANR aprobado</a:t>
            </a:r>
            <a:r>
              <a:rPr lang="es-E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, si el monto total del ANR es </a:t>
            </a:r>
            <a:r>
              <a:rPr lang="es-ES" sz="2000" i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menor a $ 1.500.000.</a:t>
            </a:r>
          </a:p>
        </p:txBody>
      </p:sp>
    </p:spTree>
    <p:extLst>
      <p:ext uri="{BB962C8B-B14F-4D97-AF65-F5344CB8AC3E}">
        <p14:creationId xmlns:p14="http://schemas.microsoft.com/office/powerpoint/2010/main" val="392060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916289" y="2151727"/>
            <a:ext cx="53114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i="1" dirty="0">
                <a:solidFill>
                  <a:srgbClr val="000F2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Proyectos PAC- Ejemplos</a:t>
            </a:r>
            <a:endParaRPr lang="es-ES" sz="4000" i="1" dirty="0">
              <a:solidFill>
                <a:srgbClr val="000F2E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68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1"/>
            <a:ext cx="2507226" cy="1127760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716702"/>
            <a:ext cx="853772" cy="516384"/>
          </a:xfrm>
          <a:prstGeom prst="rect">
            <a:avLst/>
          </a:prstGeom>
        </p:spPr>
      </p:pic>
      <p:sp>
        <p:nvSpPr>
          <p:cNvPr id="28" name="10 Rectángulo">
            <a:extLst>
              <a:ext uri="{FF2B5EF4-FFF2-40B4-BE49-F238E27FC236}">
                <a16:creationId xmlns:a16="http://schemas.microsoft.com/office/drawing/2014/main" id="{C41687B4-9665-4525-B6D0-537F23C82BB7}"/>
              </a:ext>
            </a:extLst>
          </p:cNvPr>
          <p:cNvSpPr/>
          <p:nvPr/>
        </p:nvSpPr>
        <p:spPr>
          <a:xfrm>
            <a:off x="3176337" y="0"/>
            <a:ext cx="5967663" cy="1187116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u="sng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Proyecto de 1 Propósito – Tope $4.500.00</a:t>
            </a:r>
          </a:p>
          <a:p>
            <a:r>
              <a:rPr lang="es-ES" sz="2400" b="1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Ejemplo: 	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136470B-3BE3-4592-80ED-3E6D9F75DC1E}"/>
              </a:ext>
            </a:extLst>
          </p:cNvPr>
          <p:cNvSpPr txBox="1"/>
          <p:nvPr/>
        </p:nvSpPr>
        <p:spPr>
          <a:xfrm>
            <a:off x="0" y="1170353"/>
            <a:ext cx="9155480" cy="212000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2400" i="1">
                <a:solidFill>
                  <a:srgbClr val="000F2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s-ES" sz="1800" dirty="0">
                <a:solidFill>
                  <a:schemeClr val="tx1"/>
                </a:solidFill>
              </a:rPr>
              <a:t>3 niveles de asistencia:</a:t>
            </a:r>
          </a:p>
          <a:p>
            <a:endParaRPr lang="es-AR" sz="8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sz="1200" b="1" i="1" u="sng" dirty="0">
                <a:solidFill>
                  <a:schemeClr val="tx1"/>
                </a:solidFill>
              </a:rPr>
              <a:t>Nivel I</a:t>
            </a:r>
            <a:r>
              <a:rPr lang="es-AR" sz="1200" dirty="0">
                <a:solidFill>
                  <a:schemeClr val="tx1"/>
                </a:solidFill>
              </a:rPr>
              <a:t>  – Implementación de metodología 5S en un área/proceso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sz="1200" b="1" i="1" u="sng" dirty="0">
                <a:solidFill>
                  <a:schemeClr val="tx1"/>
                </a:solidFill>
              </a:rPr>
              <a:t>Nivel II </a:t>
            </a:r>
            <a:r>
              <a:rPr lang="es-AR" sz="1200" dirty="0">
                <a:solidFill>
                  <a:schemeClr val="tx1"/>
                </a:solidFill>
              </a:rPr>
              <a:t>– Implementación de metodología de resolución de problemas para resolver alguna problemática transversal a la compañía, ejemplo: demoras en la entrega, falta de capacidad productiva, incumplimiento de pedidos, stock inmovilizado elevado.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1200" b="1" i="1" u="sng" dirty="0">
                <a:solidFill>
                  <a:schemeClr val="tx1"/>
                </a:solidFill>
              </a:rPr>
              <a:t>Nivel III </a:t>
            </a:r>
            <a:r>
              <a:rPr lang="es-AR" sz="1200" dirty="0">
                <a:solidFill>
                  <a:schemeClr val="tx1"/>
                </a:solidFill>
              </a:rPr>
              <a:t>– Proyecto integral, mapeando los procesos en la cadena de valor, priorizando oportunidades de mejora y resolviéndolas en fases de implementación. </a:t>
            </a:r>
            <a:endParaRPr lang="es-AR" sz="1100" dirty="0">
              <a:solidFill>
                <a:schemeClr val="tx1"/>
              </a:solidFill>
            </a:endParaRPr>
          </a:p>
        </p:txBody>
      </p:sp>
      <p:sp>
        <p:nvSpPr>
          <p:cNvPr id="35" name="Marcador de número de diapositiva 3">
            <a:extLst>
              <a:ext uri="{FF2B5EF4-FFF2-40B4-BE49-F238E27FC236}">
                <a16:creationId xmlns:a16="http://schemas.microsoft.com/office/drawing/2014/main" id="{141869E9-834A-4255-9590-960ADF85FE85}"/>
              </a:ext>
            </a:extLst>
          </p:cNvPr>
          <p:cNvSpPr txBox="1">
            <a:spLocks/>
          </p:cNvSpPr>
          <p:nvPr/>
        </p:nvSpPr>
        <p:spPr>
          <a:xfrm>
            <a:off x="6736794" y="6494271"/>
            <a:ext cx="2133600" cy="365125"/>
          </a:xfrm>
          <a:prstGeom prst="rect">
            <a:avLst/>
          </a:prstGeom>
        </p:spPr>
        <p:txBody>
          <a:bodyPr vert="horz" lIns="98467" tIns="49234" rIns="98467" bIns="49234" rtlCol="0" anchor="ctr"/>
          <a:lstStyle>
            <a:defPPr>
              <a:defRPr lang="en-US"/>
            </a:defPPr>
            <a:lvl1pPr marL="0" algn="r" defTabSz="492334" rtl="0" eaLnBrk="1" latinLnBrk="0" hangingPunct="1"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92334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669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7002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9337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1671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4005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6339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8673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26522E-9643-4CBF-8D49-6B04052903E8}" type="slidenum">
              <a:rPr lang="es-ES" smtClean="0">
                <a:solidFill>
                  <a:schemeClr val="bg1">
                    <a:lumMod val="95000"/>
                  </a:schemeClr>
                </a:solidFill>
              </a:rPr>
              <a:pPr/>
              <a:t>13</a:t>
            </a:fld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Rectangle 7">
            <a:extLst>
              <a:ext uri="{FF2B5EF4-FFF2-40B4-BE49-F238E27FC236}">
                <a16:creationId xmlns:a16="http://schemas.microsoft.com/office/drawing/2014/main" id="{8E0C9BDD-7442-40F0-9C4F-D1380F67A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41" y="3662174"/>
            <a:ext cx="1727200" cy="504825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r>
              <a:rPr lang="es-AR" sz="2000" b="1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PAC</a:t>
            </a:r>
            <a:endParaRPr lang="es-ES" sz="20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7" name="Rectangle 10">
            <a:extLst>
              <a:ext uri="{FF2B5EF4-FFF2-40B4-BE49-F238E27FC236}">
                <a16:creationId xmlns:a16="http://schemas.microsoft.com/office/drawing/2014/main" id="{02A7B2AC-0972-4873-AB0D-35FC3C8A5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4835" y="3729921"/>
            <a:ext cx="1514476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b="1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$ 2.500.000</a:t>
            </a: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E306C3D3-48CE-469C-B8DA-2DDCFAD9F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6510" y="4244271"/>
            <a:ext cx="35792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70% s/consultoría (máx.. 12 meses)</a:t>
            </a:r>
          </a:p>
        </p:txBody>
      </p:sp>
      <p:sp>
        <p:nvSpPr>
          <p:cNvPr id="40" name="Rectangle 12">
            <a:extLst>
              <a:ext uri="{FF2B5EF4-FFF2-40B4-BE49-F238E27FC236}">
                <a16:creationId xmlns:a16="http://schemas.microsoft.com/office/drawing/2014/main" id="{AB68ADB2-A43F-4688-8BC9-3064F8FEC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214" y="4602848"/>
            <a:ext cx="122396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500" dirty="0">
                <a:solidFill>
                  <a:srgbClr val="000F2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$ 4.500.000</a:t>
            </a:r>
          </a:p>
        </p:txBody>
      </p:sp>
      <p:sp>
        <p:nvSpPr>
          <p:cNvPr id="41" name="Rectangle 13">
            <a:extLst>
              <a:ext uri="{FF2B5EF4-FFF2-40B4-BE49-F238E27FC236}">
                <a16:creationId xmlns:a16="http://schemas.microsoft.com/office/drawing/2014/main" id="{9968AB7D-3E4C-4B13-8C98-7C7A46722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8086" y="4233158"/>
            <a:ext cx="12255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5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$ 1.750.000</a:t>
            </a:r>
          </a:p>
        </p:txBody>
      </p:sp>
      <p:sp>
        <p:nvSpPr>
          <p:cNvPr id="42" name="Rectangle 7">
            <a:extLst>
              <a:ext uri="{FF2B5EF4-FFF2-40B4-BE49-F238E27FC236}">
                <a16:creationId xmlns:a16="http://schemas.microsoft.com/office/drawing/2014/main" id="{82783FFD-B6BF-47EE-912D-48A8107FE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41" y="5008951"/>
            <a:ext cx="1715648" cy="678696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r>
              <a:rPr lang="es-AR" sz="18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Adquisición de bienes</a:t>
            </a:r>
            <a:endParaRPr lang="es-ES" sz="18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3" name="Rectangle 20">
            <a:extLst>
              <a:ext uri="{FF2B5EF4-FFF2-40B4-BE49-F238E27FC236}">
                <a16:creationId xmlns:a16="http://schemas.microsoft.com/office/drawing/2014/main" id="{0B91D955-7257-446C-BB11-D6C37CB68470}"/>
              </a:ext>
            </a:extLst>
          </p:cNvPr>
          <p:cNvSpPr/>
          <p:nvPr/>
        </p:nvSpPr>
        <p:spPr>
          <a:xfrm>
            <a:off x="5741688" y="4612374"/>
            <a:ext cx="1152521" cy="369332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rgbClr val="000F2E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4" name="Rectangle 20">
            <a:extLst>
              <a:ext uri="{FF2B5EF4-FFF2-40B4-BE49-F238E27FC236}">
                <a16:creationId xmlns:a16="http://schemas.microsoft.com/office/drawing/2014/main" id="{47F44BBA-8F3F-4FAC-8099-75D3DAA77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4653" y="5074369"/>
            <a:ext cx="12255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5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$ 330.000</a:t>
            </a:r>
          </a:p>
        </p:txBody>
      </p:sp>
      <p:cxnSp>
        <p:nvCxnSpPr>
          <p:cNvPr id="45" name="Straight Connector 23">
            <a:extLst>
              <a:ext uri="{FF2B5EF4-FFF2-40B4-BE49-F238E27FC236}">
                <a16:creationId xmlns:a16="http://schemas.microsoft.com/office/drawing/2014/main" id="{38908848-9378-48FC-9CB1-9A2C831ADC2E}"/>
              </a:ext>
            </a:extLst>
          </p:cNvPr>
          <p:cNvCxnSpPr>
            <a:cxnSpLocks/>
          </p:cNvCxnSpPr>
          <p:nvPr/>
        </p:nvCxnSpPr>
        <p:spPr>
          <a:xfrm>
            <a:off x="3748015" y="3463617"/>
            <a:ext cx="0" cy="3031718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27">
            <a:extLst>
              <a:ext uri="{FF2B5EF4-FFF2-40B4-BE49-F238E27FC236}">
                <a16:creationId xmlns:a16="http://schemas.microsoft.com/office/drawing/2014/main" id="{AAF12684-1241-4E54-B64C-BF03B1BAA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822" y="3290016"/>
            <a:ext cx="935037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i="1" dirty="0">
                <a:solidFill>
                  <a:schemeClr val="bg1"/>
                </a:solidFill>
                <a:highlight>
                  <a:srgbClr val="0000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Valor</a:t>
            </a:r>
          </a:p>
        </p:txBody>
      </p:sp>
      <p:sp>
        <p:nvSpPr>
          <p:cNvPr id="63" name="Rectangle 28">
            <a:extLst>
              <a:ext uri="{FF2B5EF4-FFF2-40B4-BE49-F238E27FC236}">
                <a16:creationId xmlns:a16="http://schemas.microsoft.com/office/drawing/2014/main" id="{F5217B89-986A-49AF-AEBC-BA8279EED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775" y="3278673"/>
            <a:ext cx="115252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i="1" dirty="0">
                <a:solidFill>
                  <a:schemeClr val="bg1"/>
                </a:solidFill>
                <a:highlight>
                  <a:srgbClr val="0000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Subsidio</a:t>
            </a:r>
          </a:p>
        </p:txBody>
      </p:sp>
      <p:sp>
        <p:nvSpPr>
          <p:cNvPr id="64" name="Rectangle 30">
            <a:extLst>
              <a:ext uri="{FF2B5EF4-FFF2-40B4-BE49-F238E27FC236}">
                <a16:creationId xmlns:a16="http://schemas.microsoft.com/office/drawing/2014/main" id="{A3F07929-B1EC-429B-897B-18479E5CD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2867" y="5047410"/>
            <a:ext cx="1370632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b="1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$ 550.000</a:t>
            </a:r>
          </a:p>
        </p:txBody>
      </p:sp>
      <p:sp>
        <p:nvSpPr>
          <p:cNvPr id="65" name="Rectangle 31">
            <a:extLst>
              <a:ext uri="{FF2B5EF4-FFF2-40B4-BE49-F238E27FC236}">
                <a16:creationId xmlns:a16="http://schemas.microsoft.com/office/drawing/2014/main" id="{233E5A98-4204-479F-8D40-52300BA81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8312" y="4657926"/>
            <a:ext cx="2057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Monto Máximo</a:t>
            </a:r>
          </a:p>
        </p:txBody>
      </p:sp>
      <p:sp>
        <p:nvSpPr>
          <p:cNvPr id="66" name="Rectangle 32">
            <a:extLst>
              <a:ext uri="{FF2B5EF4-FFF2-40B4-BE49-F238E27FC236}">
                <a16:creationId xmlns:a16="http://schemas.microsoft.com/office/drawing/2014/main" id="{9FD06757-47EB-4F25-8B36-6E00B403C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441" y="5434732"/>
            <a:ext cx="27368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30% s/ANR Total de $ 1.750.000</a:t>
            </a:r>
          </a:p>
        </p:txBody>
      </p:sp>
      <p:sp>
        <p:nvSpPr>
          <p:cNvPr id="67" name="Rectangle 33">
            <a:extLst>
              <a:ext uri="{FF2B5EF4-FFF2-40B4-BE49-F238E27FC236}">
                <a16:creationId xmlns:a16="http://schemas.microsoft.com/office/drawing/2014/main" id="{F3B2E2B2-DC29-4549-9D91-FCCF9E8F9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441" y="5042285"/>
            <a:ext cx="245844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60% s/Monto Adquisición y no puede superar el </a:t>
            </a:r>
          </a:p>
        </p:txBody>
      </p:sp>
      <p:sp>
        <p:nvSpPr>
          <p:cNvPr id="68" name="Rectangle 34">
            <a:extLst>
              <a:ext uri="{FF2B5EF4-FFF2-40B4-BE49-F238E27FC236}">
                <a16:creationId xmlns:a16="http://schemas.microsoft.com/office/drawing/2014/main" id="{675C4F6F-2F44-49CD-B4DF-527117E03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4653" y="5431891"/>
            <a:ext cx="12255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5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$ 525.000</a:t>
            </a:r>
          </a:p>
        </p:txBody>
      </p:sp>
      <p:sp>
        <p:nvSpPr>
          <p:cNvPr id="69" name="Rectangle 7">
            <a:extLst>
              <a:ext uri="{FF2B5EF4-FFF2-40B4-BE49-F238E27FC236}">
                <a16:creationId xmlns:a16="http://schemas.microsoft.com/office/drawing/2014/main" id="{0D72D706-8CC4-4277-9E2A-9C4C66F64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0341" y="5928444"/>
            <a:ext cx="1439862" cy="44291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lt1"/>
                </a:solidFill>
              </a:rPr>
              <a:t>$ </a:t>
            </a:r>
            <a:r>
              <a:rPr lang="es-AR" dirty="0"/>
              <a:t>2.080.000</a:t>
            </a:r>
            <a:endParaRPr lang="es-ES" dirty="0">
              <a:solidFill>
                <a:schemeClr val="lt1"/>
              </a:solidFill>
            </a:endParaRPr>
          </a:p>
        </p:txBody>
      </p:sp>
      <p:sp>
        <p:nvSpPr>
          <p:cNvPr id="70" name="Rectangle 7">
            <a:extLst>
              <a:ext uri="{FF2B5EF4-FFF2-40B4-BE49-F238E27FC236}">
                <a16:creationId xmlns:a16="http://schemas.microsoft.com/office/drawing/2014/main" id="{B0DB562E-6990-4F6A-A3B1-355C4A00D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3341" y="5913431"/>
            <a:ext cx="1439862" cy="442913"/>
          </a:xfrm>
          <a:prstGeom prst="rect">
            <a:avLst/>
          </a:prstGeom>
          <a:noFill/>
          <a:ln w="9525">
            <a:solidFill>
              <a:srgbClr val="000F2E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es-AR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$ 3.050.000</a:t>
            </a:r>
            <a:endParaRPr lang="es-ES" sz="1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1" name="Rectangle 7">
            <a:extLst>
              <a:ext uri="{FF2B5EF4-FFF2-40B4-BE49-F238E27FC236}">
                <a16:creationId xmlns:a16="http://schemas.microsoft.com/office/drawing/2014/main" id="{1198CC7D-9053-4523-979F-7D49619F0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871368"/>
            <a:ext cx="2057400" cy="54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es-AR" sz="2000" b="1" i="1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 la inversión </a:t>
            </a:r>
          </a:p>
          <a:p>
            <a:pPr algn="ctr"/>
            <a:r>
              <a:rPr lang="es-AR" sz="2000" b="1" i="1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real </a:t>
            </a:r>
            <a:endParaRPr lang="es-ES" sz="1400" b="1" i="1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2" name="Rectangle 31">
            <a:extLst>
              <a:ext uri="{FF2B5EF4-FFF2-40B4-BE49-F238E27FC236}">
                <a16:creationId xmlns:a16="http://schemas.microsoft.com/office/drawing/2014/main" id="{2D568159-F6A8-4CCE-9459-7D6A6AA1E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636" y="3726242"/>
            <a:ext cx="29321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Honorarios de los consultores</a:t>
            </a:r>
          </a:p>
        </p:txBody>
      </p:sp>
      <p:sp>
        <p:nvSpPr>
          <p:cNvPr id="73" name="Rectangle 7">
            <a:extLst>
              <a:ext uri="{FF2B5EF4-FFF2-40B4-BE49-F238E27FC236}">
                <a16:creationId xmlns:a16="http://schemas.microsoft.com/office/drawing/2014/main" id="{F5FF7456-3228-4E71-9E77-2E8FB29E1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794" y="5825723"/>
            <a:ext cx="1475543" cy="679965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endParaRPr lang="es-ES" sz="11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4" name="Rectangle 7">
            <a:extLst>
              <a:ext uri="{FF2B5EF4-FFF2-40B4-BE49-F238E27FC236}">
                <a16:creationId xmlns:a16="http://schemas.microsoft.com/office/drawing/2014/main" id="{76E4769C-5D28-4878-A640-FF7003555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531" y="5840519"/>
            <a:ext cx="1367806" cy="60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es-AR" sz="3200" b="1" i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68 % </a:t>
            </a:r>
          </a:p>
        </p:txBody>
      </p:sp>
    </p:spTree>
    <p:extLst>
      <p:ext uri="{BB962C8B-B14F-4D97-AF65-F5344CB8AC3E}">
        <p14:creationId xmlns:p14="http://schemas.microsoft.com/office/powerpoint/2010/main" val="368543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1"/>
            <a:ext cx="2507226" cy="1127760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716702"/>
            <a:ext cx="853772" cy="516384"/>
          </a:xfrm>
          <a:prstGeom prst="rect">
            <a:avLst/>
          </a:prstGeom>
        </p:spPr>
      </p:pic>
      <p:sp>
        <p:nvSpPr>
          <p:cNvPr id="28" name="10 Rectángulo">
            <a:extLst>
              <a:ext uri="{FF2B5EF4-FFF2-40B4-BE49-F238E27FC236}">
                <a16:creationId xmlns:a16="http://schemas.microsoft.com/office/drawing/2014/main" id="{C41687B4-9665-4525-B6D0-537F23C82BB7}"/>
              </a:ext>
            </a:extLst>
          </p:cNvPr>
          <p:cNvSpPr/>
          <p:nvPr/>
        </p:nvSpPr>
        <p:spPr>
          <a:xfrm>
            <a:off x="2823409" y="1"/>
            <a:ext cx="6304546" cy="978568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r>
              <a:rPr lang="es-ES" sz="2400" b="1" u="sng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Proyecto de 2 Propósitos – Tope $9.000.000</a:t>
            </a:r>
          </a:p>
          <a:p>
            <a:r>
              <a:rPr lang="es-ES" sz="2400" b="1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Ejemplo: Transformación digital</a:t>
            </a:r>
          </a:p>
        </p:txBody>
      </p:sp>
      <p:sp>
        <p:nvSpPr>
          <p:cNvPr id="35" name="Marcador de número de diapositiva 3">
            <a:extLst>
              <a:ext uri="{FF2B5EF4-FFF2-40B4-BE49-F238E27FC236}">
                <a16:creationId xmlns:a16="http://schemas.microsoft.com/office/drawing/2014/main" id="{141869E9-834A-4255-9590-960ADF85FE85}"/>
              </a:ext>
            </a:extLst>
          </p:cNvPr>
          <p:cNvSpPr txBox="1">
            <a:spLocks/>
          </p:cNvSpPr>
          <p:nvPr/>
        </p:nvSpPr>
        <p:spPr>
          <a:xfrm>
            <a:off x="6736794" y="6494271"/>
            <a:ext cx="2133600" cy="365125"/>
          </a:xfrm>
          <a:prstGeom prst="rect">
            <a:avLst/>
          </a:prstGeom>
        </p:spPr>
        <p:txBody>
          <a:bodyPr vert="horz" lIns="98467" tIns="49234" rIns="98467" bIns="49234" rtlCol="0" anchor="ctr"/>
          <a:lstStyle>
            <a:defPPr>
              <a:defRPr lang="en-US"/>
            </a:defPPr>
            <a:lvl1pPr marL="0" algn="r" defTabSz="492334" rtl="0" eaLnBrk="1" latinLnBrk="0" hangingPunct="1"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92334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669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7002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9337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1671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4005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6339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8673" algn="l" defTabSz="49233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26522E-9643-4CBF-8D49-6B04052903E8}" type="slidenum">
              <a:rPr lang="es-ES" smtClean="0">
                <a:solidFill>
                  <a:schemeClr val="bg1">
                    <a:lumMod val="95000"/>
                  </a:schemeClr>
                </a:solidFill>
              </a:rPr>
              <a:pPr/>
              <a:t>14</a:t>
            </a:fld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Rectangle 7">
            <a:extLst>
              <a:ext uri="{FF2B5EF4-FFF2-40B4-BE49-F238E27FC236}">
                <a16:creationId xmlns:a16="http://schemas.microsoft.com/office/drawing/2014/main" id="{8E0C9BDD-7442-40F0-9C4F-D1380F67A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41" y="4388682"/>
            <a:ext cx="1727200" cy="504825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r>
              <a:rPr lang="es-AR" sz="20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PAC [2] </a:t>
            </a:r>
            <a:endParaRPr lang="es-ES" sz="20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7" name="Rectangle 10">
            <a:extLst>
              <a:ext uri="{FF2B5EF4-FFF2-40B4-BE49-F238E27FC236}">
                <a16:creationId xmlns:a16="http://schemas.microsoft.com/office/drawing/2014/main" id="{02A7B2AC-0972-4873-AB0D-35FC3C8A5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4835" y="4456429"/>
            <a:ext cx="1514476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b="1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$ 3.200.000</a:t>
            </a: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E306C3D3-48CE-469C-B8DA-2DDCFAD9F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6510" y="4970779"/>
            <a:ext cx="29181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70% s/consultoría (máx.. 8 meses)</a:t>
            </a:r>
          </a:p>
        </p:txBody>
      </p:sp>
      <p:sp>
        <p:nvSpPr>
          <p:cNvPr id="40" name="Rectangle 12">
            <a:extLst>
              <a:ext uri="{FF2B5EF4-FFF2-40B4-BE49-F238E27FC236}">
                <a16:creationId xmlns:a16="http://schemas.microsoft.com/office/drawing/2014/main" id="{AB68ADB2-A43F-4688-8BC9-3064F8FEC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214" y="5329356"/>
            <a:ext cx="122396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500" dirty="0">
                <a:solidFill>
                  <a:srgbClr val="000F2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$ 9.000.000</a:t>
            </a:r>
          </a:p>
        </p:txBody>
      </p:sp>
      <p:sp>
        <p:nvSpPr>
          <p:cNvPr id="41" name="Rectangle 13">
            <a:extLst>
              <a:ext uri="{FF2B5EF4-FFF2-40B4-BE49-F238E27FC236}">
                <a16:creationId xmlns:a16="http://schemas.microsoft.com/office/drawing/2014/main" id="{9968AB7D-3E4C-4B13-8C98-7C7A46722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8086" y="4959666"/>
            <a:ext cx="12255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5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$ 2.240.000</a:t>
            </a:r>
          </a:p>
        </p:txBody>
      </p:sp>
      <p:sp>
        <p:nvSpPr>
          <p:cNvPr id="43" name="Rectangle 20">
            <a:extLst>
              <a:ext uri="{FF2B5EF4-FFF2-40B4-BE49-F238E27FC236}">
                <a16:creationId xmlns:a16="http://schemas.microsoft.com/office/drawing/2014/main" id="{0B91D955-7257-446C-BB11-D6C37CB68470}"/>
              </a:ext>
            </a:extLst>
          </p:cNvPr>
          <p:cNvSpPr/>
          <p:nvPr/>
        </p:nvSpPr>
        <p:spPr>
          <a:xfrm>
            <a:off x="5741688" y="5338882"/>
            <a:ext cx="1152521" cy="369332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rgbClr val="000F2E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45" name="Straight Connector 23">
            <a:extLst>
              <a:ext uri="{FF2B5EF4-FFF2-40B4-BE49-F238E27FC236}">
                <a16:creationId xmlns:a16="http://schemas.microsoft.com/office/drawing/2014/main" id="{38908848-9378-48FC-9CB1-9A2C831ADC2E}"/>
              </a:ext>
            </a:extLst>
          </p:cNvPr>
          <p:cNvCxnSpPr>
            <a:cxnSpLocks/>
          </p:cNvCxnSpPr>
          <p:nvPr/>
        </p:nvCxnSpPr>
        <p:spPr>
          <a:xfrm>
            <a:off x="3748015" y="3690570"/>
            <a:ext cx="0" cy="280476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27">
            <a:extLst>
              <a:ext uri="{FF2B5EF4-FFF2-40B4-BE49-F238E27FC236}">
                <a16:creationId xmlns:a16="http://schemas.microsoft.com/office/drawing/2014/main" id="{AAF12684-1241-4E54-B64C-BF03B1BAA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822" y="4016524"/>
            <a:ext cx="935037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i="1" dirty="0">
                <a:solidFill>
                  <a:schemeClr val="bg1"/>
                </a:solidFill>
                <a:highlight>
                  <a:srgbClr val="0000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Valor</a:t>
            </a:r>
          </a:p>
        </p:txBody>
      </p:sp>
      <p:sp>
        <p:nvSpPr>
          <p:cNvPr id="63" name="Rectangle 28">
            <a:extLst>
              <a:ext uri="{FF2B5EF4-FFF2-40B4-BE49-F238E27FC236}">
                <a16:creationId xmlns:a16="http://schemas.microsoft.com/office/drawing/2014/main" id="{F5217B89-986A-49AF-AEBC-BA8279EED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775" y="4005181"/>
            <a:ext cx="115252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i="1" dirty="0">
                <a:solidFill>
                  <a:schemeClr val="bg1"/>
                </a:solidFill>
                <a:highlight>
                  <a:srgbClr val="0000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Subsidio</a:t>
            </a:r>
          </a:p>
        </p:txBody>
      </p:sp>
      <p:sp>
        <p:nvSpPr>
          <p:cNvPr id="65" name="Rectangle 31">
            <a:extLst>
              <a:ext uri="{FF2B5EF4-FFF2-40B4-BE49-F238E27FC236}">
                <a16:creationId xmlns:a16="http://schemas.microsoft.com/office/drawing/2014/main" id="{233E5A98-4204-479F-8D40-52300BA81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8312" y="5384434"/>
            <a:ext cx="2057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Monto Máximo</a:t>
            </a:r>
          </a:p>
        </p:txBody>
      </p:sp>
      <p:sp>
        <p:nvSpPr>
          <p:cNvPr id="69" name="Rectangle 7">
            <a:extLst>
              <a:ext uri="{FF2B5EF4-FFF2-40B4-BE49-F238E27FC236}">
                <a16:creationId xmlns:a16="http://schemas.microsoft.com/office/drawing/2014/main" id="{0D72D706-8CC4-4277-9E2A-9C4C66F64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0341" y="5928444"/>
            <a:ext cx="1439862" cy="44291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lt1"/>
                </a:solidFill>
              </a:rPr>
              <a:t>$ </a:t>
            </a:r>
            <a:r>
              <a:rPr lang="es-AR" dirty="0"/>
              <a:t>5.110.000</a:t>
            </a:r>
            <a:endParaRPr lang="es-ES" dirty="0">
              <a:solidFill>
                <a:schemeClr val="lt1"/>
              </a:solidFill>
            </a:endParaRPr>
          </a:p>
        </p:txBody>
      </p:sp>
      <p:sp>
        <p:nvSpPr>
          <p:cNvPr id="70" name="Rectangle 7">
            <a:extLst>
              <a:ext uri="{FF2B5EF4-FFF2-40B4-BE49-F238E27FC236}">
                <a16:creationId xmlns:a16="http://schemas.microsoft.com/office/drawing/2014/main" id="{B0DB562E-6990-4F6A-A3B1-355C4A00D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3341" y="5913431"/>
            <a:ext cx="1439862" cy="442913"/>
          </a:xfrm>
          <a:prstGeom prst="rect">
            <a:avLst/>
          </a:prstGeom>
          <a:noFill/>
          <a:ln w="9525">
            <a:solidFill>
              <a:srgbClr val="000F2E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es-AR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$ 7.300.000</a:t>
            </a:r>
            <a:endParaRPr lang="es-ES" sz="1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1" name="Rectangle 7">
            <a:extLst>
              <a:ext uri="{FF2B5EF4-FFF2-40B4-BE49-F238E27FC236}">
                <a16:creationId xmlns:a16="http://schemas.microsoft.com/office/drawing/2014/main" id="{1198CC7D-9053-4523-979F-7D49619F0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871368"/>
            <a:ext cx="2057400" cy="54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es-AR" sz="2000" b="1" i="1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 la inversión </a:t>
            </a:r>
          </a:p>
          <a:p>
            <a:pPr algn="ctr"/>
            <a:r>
              <a:rPr lang="es-AR" sz="2000" b="1" i="1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real </a:t>
            </a:r>
            <a:endParaRPr lang="es-ES" sz="1400" b="1" i="1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2" name="Rectangle 31">
            <a:extLst>
              <a:ext uri="{FF2B5EF4-FFF2-40B4-BE49-F238E27FC236}">
                <a16:creationId xmlns:a16="http://schemas.microsoft.com/office/drawing/2014/main" id="{2D568159-F6A8-4CCE-9459-7D6A6AA1E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636" y="4452750"/>
            <a:ext cx="29321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Honorarios de los consultores</a:t>
            </a:r>
          </a:p>
        </p:txBody>
      </p:sp>
      <p:sp>
        <p:nvSpPr>
          <p:cNvPr id="73" name="Rectangle 7">
            <a:extLst>
              <a:ext uri="{FF2B5EF4-FFF2-40B4-BE49-F238E27FC236}">
                <a16:creationId xmlns:a16="http://schemas.microsoft.com/office/drawing/2014/main" id="{F5FF7456-3228-4E71-9E77-2E8FB29E1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794" y="5825723"/>
            <a:ext cx="1475543" cy="679965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endParaRPr lang="es-ES" sz="11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4" name="Rectangle 7">
            <a:extLst>
              <a:ext uri="{FF2B5EF4-FFF2-40B4-BE49-F238E27FC236}">
                <a16:creationId xmlns:a16="http://schemas.microsoft.com/office/drawing/2014/main" id="{76E4769C-5D28-4878-A640-FF7003555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531" y="5840519"/>
            <a:ext cx="1367806" cy="60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es-AR" sz="3200" b="1" i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70 % </a:t>
            </a:r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id="{9C893C2D-70DF-474B-A58E-D9565E930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88" y="1063806"/>
            <a:ext cx="2017618" cy="4429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es-A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[1] Área comercial</a:t>
            </a:r>
            <a:endParaRPr lang="es-ES" sz="11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Rectangle 31">
            <a:extLst>
              <a:ext uri="{FF2B5EF4-FFF2-40B4-BE49-F238E27FC236}">
                <a16:creationId xmlns:a16="http://schemas.microsoft.com/office/drawing/2014/main" id="{E31BD79C-A431-43AF-A5CF-26002AE4A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9508" y="1035536"/>
            <a:ext cx="68119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130 </a:t>
            </a:r>
            <a:r>
              <a:rPr lang="es-ES" sz="14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hs</a:t>
            </a:r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de conexión + transformación de datos + definición de indicadores + diseño/ desarrollo de tableros</a:t>
            </a:r>
          </a:p>
        </p:txBody>
      </p:sp>
      <p:sp>
        <p:nvSpPr>
          <p:cNvPr id="33" name="Rectangle 7">
            <a:extLst>
              <a:ext uri="{FF2B5EF4-FFF2-40B4-BE49-F238E27FC236}">
                <a16:creationId xmlns:a16="http://schemas.microsoft.com/office/drawing/2014/main" id="{22F7C4C2-77E8-4C41-A4D7-D1B183840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93" y="1946262"/>
            <a:ext cx="1727200" cy="504825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r>
              <a:rPr lang="es-AR" sz="20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PAC [1] </a:t>
            </a:r>
            <a:endParaRPr lang="es-ES" sz="20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27442FA1-0987-4B74-AE52-98E755120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4387" y="2014009"/>
            <a:ext cx="1514476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b="1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$ 4.100.000</a:t>
            </a:r>
          </a:p>
        </p:txBody>
      </p:sp>
      <p:sp>
        <p:nvSpPr>
          <p:cNvPr id="39" name="Rectangle 11">
            <a:extLst>
              <a:ext uri="{FF2B5EF4-FFF2-40B4-BE49-F238E27FC236}">
                <a16:creationId xmlns:a16="http://schemas.microsoft.com/office/drawing/2014/main" id="{184E020F-6E74-440C-9164-E236CB46D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6466" y="2377852"/>
            <a:ext cx="34039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70% s/consultoría (máx.. 12 meses)</a:t>
            </a:r>
          </a:p>
        </p:txBody>
      </p:sp>
      <p:sp>
        <p:nvSpPr>
          <p:cNvPr id="46" name="Rectangle 12">
            <a:extLst>
              <a:ext uri="{FF2B5EF4-FFF2-40B4-BE49-F238E27FC236}">
                <a16:creationId xmlns:a16="http://schemas.microsoft.com/office/drawing/2014/main" id="{6176A865-6006-4F0D-AEAF-3549D97D0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1170" y="2736429"/>
            <a:ext cx="137339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500" dirty="0">
                <a:solidFill>
                  <a:srgbClr val="000F2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$ 9.000.000</a:t>
            </a:r>
          </a:p>
        </p:txBody>
      </p:sp>
      <p:sp>
        <p:nvSpPr>
          <p:cNvPr id="47" name="Rectangle 13">
            <a:extLst>
              <a:ext uri="{FF2B5EF4-FFF2-40B4-BE49-F238E27FC236}">
                <a16:creationId xmlns:a16="http://schemas.microsoft.com/office/drawing/2014/main" id="{26FFB73F-4614-4D8E-AC04-70EA40F28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042" y="2366739"/>
            <a:ext cx="12255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5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$ 2.870.000</a:t>
            </a:r>
          </a:p>
        </p:txBody>
      </p:sp>
      <p:sp>
        <p:nvSpPr>
          <p:cNvPr id="48" name="Rectangle 20">
            <a:extLst>
              <a:ext uri="{FF2B5EF4-FFF2-40B4-BE49-F238E27FC236}">
                <a16:creationId xmlns:a16="http://schemas.microsoft.com/office/drawing/2014/main" id="{A6A1A9E5-C8D4-441B-8567-2A4B98919550}"/>
              </a:ext>
            </a:extLst>
          </p:cNvPr>
          <p:cNvSpPr/>
          <p:nvPr/>
        </p:nvSpPr>
        <p:spPr>
          <a:xfrm>
            <a:off x="5691644" y="2745955"/>
            <a:ext cx="1152521" cy="369332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rgbClr val="000F2E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9" name="Rectangle 27">
            <a:extLst>
              <a:ext uri="{FF2B5EF4-FFF2-40B4-BE49-F238E27FC236}">
                <a16:creationId xmlns:a16="http://schemas.microsoft.com/office/drawing/2014/main" id="{4BC4D19D-350F-4418-91BB-9D81A3B3A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8374" y="1574104"/>
            <a:ext cx="935037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i="1" dirty="0">
                <a:solidFill>
                  <a:schemeClr val="bg1"/>
                </a:solidFill>
                <a:highlight>
                  <a:srgbClr val="0000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Valor</a:t>
            </a:r>
          </a:p>
        </p:txBody>
      </p:sp>
      <p:sp>
        <p:nvSpPr>
          <p:cNvPr id="50" name="Rectangle 28">
            <a:extLst>
              <a:ext uri="{FF2B5EF4-FFF2-40B4-BE49-F238E27FC236}">
                <a16:creationId xmlns:a16="http://schemas.microsoft.com/office/drawing/2014/main" id="{93270200-7221-4165-94E3-8637EADBC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327" y="1562761"/>
            <a:ext cx="115252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i="1" dirty="0">
                <a:solidFill>
                  <a:schemeClr val="bg1"/>
                </a:solidFill>
                <a:highlight>
                  <a:srgbClr val="0000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Subsidio</a:t>
            </a:r>
          </a:p>
        </p:txBody>
      </p:sp>
      <p:sp>
        <p:nvSpPr>
          <p:cNvPr id="51" name="Rectangle 31">
            <a:extLst>
              <a:ext uri="{FF2B5EF4-FFF2-40B4-BE49-F238E27FC236}">
                <a16:creationId xmlns:a16="http://schemas.microsoft.com/office/drawing/2014/main" id="{D3491C34-9793-4FBA-9B08-DAD84FCAD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8268" y="2791507"/>
            <a:ext cx="2057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Monto Máximo</a:t>
            </a:r>
          </a:p>
        </p:txBody>
      </p:sp>
      <p:sp>
        <p:nvSpPr>
          <p:cNvPr id="52" name="Rectangle 31">
            <a:extLst>
              <a:ext uri="{FF2B5EF4-FFF2-40B4-BE49-F238E27FC236}">
                <a16:creationId xmlns:a16="http://schemas.microsoft.com/office/drawing/2014/main" id="{07D50EF6-73C0-4D1D-8D27-73A0BE8DD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3592" y="1935092"/>
            <a:ext cx="29321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Honorarios de los consultores</a:t>
            </a:r>
          </a:p>
        </p:txBody>
      </p:sp>
      <p:sp>
        <p:nvSpPr>
          <p:cNvPr id="53" name="Rectangle 7">
            <a:extLst>
              <a:ext uri="{FF2B5EF4-FFF2-40B4-BE49-F238E27FC236}">
                <a16:creationId xmlns:a16="http://schemas.microsoft.com/office/drawing/2014/main" id="{C2C040E7-958D-42B2-991A-51C9754DE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4" y="3108759"/>
            <a:ext cx="2017618" cy="101335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 anchorCtr="1"/>
          <a:lstStyle/>
          <a:p>
            <a:r>
              <a:rPr lang="es-A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[2] + Área administración de ventas</a:t>
            </a:r>
            <a:endParaRPr lang="es-ES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4" name="Rectangle 31">
            <a:extLst>
              <a:ext uri="{FF2B5EF4-FFF2-40B4-BE49-F238E27FC236}">
                <a16:creationId xmlns:a16="http://schemas.microsoft.com/office/drawing/2014/main" id="{932710EA-8780-4E29-866F-97EEBBC15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7030" y="3167350"/>
            <a:ext cx="67842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+70 </a:t>
            </a:r>
            <a:r>
              <a:rPr lang="es-ES" sz="14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hs</a:t>
            </a:r>
            <a:r>
              <a:rPr lang="es-ES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de conexión + transformación de datos + definición de indicadores + diseño/ desarrollo de tableros</a:t>
            </a:r>
          </a:p>
        </p:txBody>
      </p:sp>
      <p:sp>
        <p:nvSpPr>
          <p:cNvPr id="55" name="Rectangle 7">
            <a:extLst>
              <a:ext uri="{FF2B5EF4-FFF2-40B4-BE49-F238E27FC236}">
                <a16:creationId xmlns:a16="http://schemas.microsoft.com/office/drawing/2014/main" id="{276309A0-1D32-4113-9B5B-F53D26190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688" y="5840519"/>
            <a:ext cx="1727200" cy="504825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r>
              <a:rPr lang="es-AR" sz="2000" b="1">
                <a:latin typeface="Segoe UI Semibold" panose="020B0702040204020203" pitchFamily="34" charset="0"/>
                <a:cs typeface="Segoe UI Semibold" panose="020B0702040204020203" pitchFamily="34" charset="0"/>
              </a:rPr>
              <a:t>TOTAL PAC</a:t>
            </a:r>
            <a:endParaRPr lang="es-ES" sz="20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6" name="Rectangle 31">
            <a:extLst>
              <a:ext uri="{FF2B5EF4-FFF2-40B4-BE49-F238E27FC236}">
                <a16:creationId xmlns:a16="http://schemas.microsoft.com/office/drawing/2014/main" id="{B54DD212-4375-402D-9441-0659FB132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48" y="6501337"/>
            <a:ext cx="90652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Nota: Valores referenciales que deberán ser validados en la etapa de relevamiento técnico + alcance funcional </a:t>
            </a:r>
          </a:p>
        </p:txBody>
      </p:sp>
    </p:spTree>
    <p:extLst>
      <p:ext uri="{BB962C8B-B14F-4D97-AF65-F5344CB8AC3E}">
        <p14:creationId xmlns:p14="http://schemas.microsoft.com/office/powerpoint/2010/main" val="95930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743771" y="2484615"/>
            <a:ext cx="53114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/>
              <a:t>MODELO DE GESTION LEAN (KAIZEN)</a:t>
            </a:r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276188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757257-BD3D-614D-B6A6-86718A240B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69"/>
          <a:stretch/>
        </p:blipFill>
        <p:spPr>
          <a:xfrm>
            <a:off x="2446914" y="3316456"/>
            <a:ext cx="1534968" cy="961188"/>
          </a:xfrm>
          <a:prstGeom prst="rect">
            <a:avLst/>
          </a:prstGeom>
        </p:spPr>
      </p:pic>
      <p:sp>
        <p:nvSpPr>
          <p:cNvPr id="14" name="2 Marcador de contenido">
            <a:extLst>
              <a:ext uri="{FF2B5EF4-FFF2-40B4-BE49-F238E27FC236}">
                <a16:creationId xmlns:a16="http://schemas.microsoft.com/office/drawing/2014/main" id="{EE66E614-8BCF-AF4F-BA39-D30EB887980D}"/>
              </a:ext>
            </a:extLst>
          </p:cNvPr>
          <p:cNvSpPr txBox="1">
            <a:spLocks/>
          </p:cNvSpPr>
          <p:nvPr/>
        </p:nvSpPr>
        <p:spPr>
          <a:xfrm>
            <a:off x="1621831" y="1563903"/>
            <a:ext cx="5556860" cy="777368"/>
          </a:xfrm>
          <a:prstGeom prst="rect">
            <a:avLst/>
          </a:prstGeom>
        </p:spPr>
        <p:txBody>
          <a:bodyPr vert="horz" lIns="98467" tIns="49234" rIns="98467" bIns="49234" rtlCol="0">
            <a:normAutofit/>
          </a:bodyPr>
          <a:lstStyle>
            <a:lvl1pPr marL="369250" indent="-369250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043" indent="-307709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0835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3169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5504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7838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172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2506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4840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s-AR" altLang="es-AR" sz="2800" b="1" dirty="0"/>
              <a:t>¿QUÉ SIGNIFICA KAIZEN?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D9234002-DBAB-FC4D-AD3C-7ABC7FE4CF4B}"/>
              </a:ext>
            </a:extLst>
          </p:cNvPr>
          <p:cNvSpPr/>
          <p:nvPr/>
        </p:nvSpPr>
        <p:spPr>
          <a:xfrm rot="5400000">
            <a:off x="2821745" y="4009523"/>
            <a:ext cx="216024" cy="70850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E848F9CB-57AA-7345-90B8-1743262D646D}"/>
              </a:ext>
            </a:extLst>
          </p:cNvPr>
          <p:cNvSpPr/>
          <p:nvPr/>
        </p:nvSpPr>
        <p:spPr>
          <a:xfrm rot="16200000" flipV="1">
            <a:off x="3471797" y="2932391"/>
            <a:ext cx="216024" cy="70850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ángulo 4">
            <a:extLst>
              <a:ext uri="{FF2B5EF4-FFF2-40B4-BE49-F238E27FC236}">
                <a16:creationId xmlns:a16="http://schemas.microsoft.com/office/drawing/2014/main" id="{D30EBEA9-7EB2-9245-8517-19E9C639BF7B}"/>
              </a:ext>
            </a:extLst>
          </p:cNvPr>
          <p:cNvSpPr/>
          <p:nvPr/>
        </p:nvSpPr>
        <p:spPr>
          <a:xfrm>
            <a:off x="2412332" y="4409977"/>
            <a:ext cx="103484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i="1" dirty="0">
                <a:latin typeface="+mj-lt"/>
                <a:ea typeface="+mj-ea"/>
                <a:cs typeface="+mj-cs"/>
              </a:rPr>
              <a:t>KAI</a:t>
            </a:r>
          </a:p>
          <a:p>
            <a:pPr algn="ctr"/>
            <a:r>
              <a:rPr lang="es-ES" sz="1800" i="1" dirty="0">
                <a:latin typeface="+mj-lt"/>
                <a:ea typeface="+mj-ea"/>
                <a:cs typeface="+mj-cs"/>
              </a:rPr>
              <a:t>(Cambio)</a:t>
            </a:r>
            <a:endParaRPr lang="es-AR" sz="2000" i="1" dirty="0">
              <a:latin typeface="+mj-lt"/>
              <a:ea typeface="+mj-ea"/>
              <a:cs typeface="+mj-cs"/>
            </a:endParaRPr>
          </a:p>
        </p:txBody>
      </p:sp>
      <p:sp>
        <p:nvSpPr>
          <p:cNvPr id="20" name="Rectángulo 4">
            <a:extLst>
              <a:ext uri="{FF2B5EF4-FFF2-40B4-BE49-F238E27FC236}">
                <a16:creationId xmlns:a16="http://schemas.microsoft.com/office/drawing/2014/main" id="{94032CF2-CFA9-E944-AEE5-089EC3C67801}"/>
              </a:ext>
            </a:extLst>
          </p:cNvPr>
          <p:cNvSpPr/>
          <p:nvPr/>
        </p:nvSpPr>
        <p:spPr>
          <a:xfrm>
            <a:off x="3062384" y="2475070"/>
            <a:ext cx="103484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i="1" dirty="0">
                <a:latin typeface="+mj-lt"/>
                <a:ea typeface="+mj-ea"/>
                <a:cs typeface="+mj-cs"/>
              </a:rPr>
              <a:t>ZEN</a:t>
            </a:r>
          </a:p>
          <a:p>
            <a:pPr algn="ctr"/>
            <a:r>
              <a:rPr lang="es-ES" sz="1800" i="1" dirty="0">
                <a:latin typeface="+mj-lt"/>
                <a:ea typeface="+mj-ea"/>
                <a:cs typeface="+mj-cs"/>
              </a:rPr>
              <a:t>(Mejor)</a:t>
            </a:r>
            <a:endParaRPr lang="es-AR" sz="2000" i="1" dirty="0">
              <a:latin typeface="+mj-lt"/>
              <a:ea typeface="+mj-ea"/>
              <a:cs typeface="+mj-cs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62EC936B-A0DB-A144-90E5-70240D361D76}"/>
              </a:ext>
            </a:extLst>
          </p:cNvPr>
          <p:cNvSpPr/>
          <p:nvPr/>
        </p:nvSpPr>
        <p:spPr>
          <a:xfrm rot="10800000">
            <a:off x="5066148" y="4081993"/>
            <a:ext cx="1966903" cy="21602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ángulo 4">
            <a:extLst>
              <a:ext uri="{FF2B5EF4-FFF2-40B4-BE49-F238E27FC236}">
                <a16:creationId xmlns:a16="http://schemas.microsoft.com/office/drawing/2014/main" id="{B3E84F41-D1C5-924C-9415-F5F226BD4F35}"/>
              </a:ext>
            </a:extLst>
          </p:cNvPr>
          <p:cNvSpPr/>
          <p:nvPr/>
        </p:nvSpPr>
        <p:spPr>
          <a:xfrm>
            <a:off x="4765672" y="3608000"/>
            <a:ext cx="25678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i="1" dirty="0">
                <a:latin typeface="+mj-lt"/>
                <a:ea typeface="+mj-ea"/>
                <a:cs typeface="+mj-cs"/>
              </a:rPr>
              <a:t>Cambiar para mejorar</a:t>
            </a:r>
            <a:endParaRPr lang="es-AR" sz="2000" i="1" dirty="0">
              <a:latin typeface="+mj-lt"/>
              <a:ea typeface="+mj-ea"/>
              <a:cs typeface="+mj-cs"/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96859380-0EA7-7B48-A21B-06BEA899D3FF}"/>
              </a:ext>
            </a:extLst>
          </p:cNvPr>
          <p:cNvSpPr/>
          <p:nvPr/>
        </p:nvSpPr>
        <p:spPr>
          <a:xfrm>
            <a:off x="4358764" y="3613742"/>
            <a:ext cx="406908" cy="4054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ángulo 4">
            <a:extLst>
              <a:ext uri="{FF2B5EF4-FFF2-40B4-BE49-F238E27FC236}">
                <a16:creationId xmlns:a16="http://schemas.microsoft.com/office/drawing/2014/main" id="{CB90B6BD-458F-8C4A-9B0C-CD3B25B920F2}"/>
              </a:ext>
            </a:extLst>
          </p:cNvPr>
          <p:cNvSpPr/>
          <p:nvPr/>
        </p:nvSpPr>
        <p:spPr>
          <a:xfrm>
            <a:off x="4703756" y="4464286"/>
            <a:ext cx="44973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i="1" dirty="0">
                <a:latin typeface="+mj-lt"/>
                <a:ea typeface="+mj-ea"/>
                <a:cs typeface="+mj-cs"/>
              </a:rPr>
              <a:t>-&gt; Estar dispuesto al cambio</a:t>
            </a:r>
          </a:p>
          <a:p>
            <a:r>
              <a:rPr lang="es-ES" sz="2000" i="1" dirty="0">
                <a:latin typeface="+mj-lt"/>
                <a:ea typeface="+mj-ea"/>
                <a:cs typeface="+mj-cs"/>
              </a:rPr>
              <a:t>-&gt; Tener voluntad para hacer las cosas mejor</a:t>
            </a:r>
            <a:endParaRPr lang="es-AR" sz="2000" i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2187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sp>
        <p:nvSpPr>
          <p:cNvPr id="14" name="2 Marcador de contenido">
            <a:extLst>
              <a:ext uri="{FF2B5EF4-FFF2-40B4-BE49-F238E27FC236}">
                <a16:creationId xmlns:a16="http://schemas.microsoft.com/office/drawing/2014/main" id="{EE66E614-8BCF-AF4F-BA39-D30EB887980D}"/>
              </a:ext>
            </a:extLst>
          </p:cNvPr>
          <p:cNvSpPr txBox="1">
            <a:spLocks/>
          </p:cNvSpPr>
          <p:nvPr/>
        </p:nvSpPr>
        <p:spPr>
          <a:xfrm>
            <a:off x="1621831" y="1563903"/>
            <a:ext cx="5556860" cy="777368"/>
          </a:xfrm>
          <a:prstGeom prst="rect">
            <a:avLst/>
          </a:prstGeom>
        </p:spPr>
        <p:txBody>
          <a:bodyPr vert="horz" lIns="98467" tIns="49234" rIns="98467" bIns="49234" rtlCol="0">
            <a:normAutofit/>
          </a:bodyPr>
          <a:lstStyle>
            <a:lvl1pPr marL="369250" indent="-369250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043" indent="-307709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0835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3169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5504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7838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172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2506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4840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s-AR" altLang="es-AR" sz="2800" b="1" dirty="0"/>
              <a:t>¿QUÉ NO ES APLICAR KAIZEN?</a:t>
            </a:r>
          </a:p>
        </p:txBody>
      </p:sp>
      <p:sp>
        <p:nvSpPr>
          <p:cNvPr id="23" name="Rectángulo 4">
            <a:extLst>
              <a:ext uri="{FF2B5EF4-FFF2-40B4-BE49-F238E27FC236}">
                <a16:creationId xmlns:a16="http://schemas.microsoft.com/office/drawing/2014/main" id="{9AE11D84-9DB7-D54C-8930-A49C06B111AE}"/>
              </a:ext>
            </a:extLst>
          </p:cNvPr>
          <p:cNvSpPr/>
          <p:nvPr/>
        </p:nvSpPr>
        <p:spPr>
          <a:xfrm>
            <a:off x="1460284" y="4128791"/>
            <a:ext cx="16500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i="1" dirty="0">
                <a:latin typeface="+mj-lt"/>
                <a:ea typeface="+mj-ea"/>
                <a:cs typeface="+mj-cs"/>
              </a:rPr>
              <a:t>Situación Actual</a:t>
            </a:r>
            <a:endParaRPr lang="es-AR" sz="2000" i="1" dirty="0">
              <a:latin typeface="+mj-lt"/>
              <a:ea typeface="+mj-ea"/>
              <a:cs typeface="+mj-cs"/>
            </a:endParaRPr>
          </a:p>
        </p:txBody>
      </p:sp>
      <p:sp>
        <p:nvSpPr>
          <p:cNvPr id="24" name="Rectángulo 4">
            <a:extLst>
              <a:ext uri="{FF2B5EF4-FFF2-40B4-BE49-F238E27FC236}">
                <a16:creationId xmlns:a16="http://schemas.microsoft.com/office/drawing/2014/main" id="{7B85D899-715D-AF46-978A-2AC00FBB7B20}"/>
              </a:ext>
            </a:extLst>
          </p:cNvPr>
          <p:cNvSpPr/>
          <p:nvPr/>
        </p:nvSpPr>
        <p:spPr>
          <a:xfrm>
            <a:off x="5861547" y="4128791"/>
            <a:ext cx="16500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i="1" dirty="0">
                <a:latin typeface="+mj-lt"/>
                <a:ea typeface="+mj-ea"/>
                <a:cs typeface="+mj-cs"/>
              </a:rPr>
              <a:t>Situación Ideal</a:t>
            </a:r>
          </a:p>
          <a:p>
            <a:pPr algn="ctr"/>
            <a:r>
              <a:rPr lang="es-ES" sz="2000" i="1" dirty="0">
                <a:latin typeface="+mj-lt"/>
                <a:ea typeface="+mj-ea"/>
                <a:cs typeface="+mj-cs"/>
              </a:rPr>
              <a:t>(solución)</a:t>
            </a:r>
            <a:endParaRPr lang="es-AR" sz="2000" i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61647191-D708-7445-8CF3-3B759B028A7B}"/>
              </a:ext>
            </a:extLst>
          </p:cNvPr>
          <p:cNvSpPr/>
          <p:nvPr/>
        </p:nvSpPr>
        <p:spPr>
          <a:xfrm>
            <a:off x="2471738" y="3047466"/>
            <a:ext cx="3971925" cy="1067334"/>
          </a:xfrm>
          <a:custGeom>
            <a:avLst/>
            <a:gdLst>
              <a:gd name="connsiteX0" fmla="*/ 0 w 3971925"/>
              <a:gd name="connsiteY0" fmla="*/ 1067334 h 1067334"/>
              <a:gd name="connsiteX1" fmla="*/ 528637 w 3971925"/>
              <a:gd name="connsiteY1" fmla="*/ 467259 h 1067334"/>
              <a:gd name="connsiteX2" fmla="*/ 1343025 w 3971925"/>
              <a:gd name="connsiteY2" fmla="*/ 38634 h 1067334"/>
              <a:gd name="connsiteX3" fmla="*/ 2257425 w 3971925"/>
              <a:gd name="connsiteY3" fmla="*/ 67209 h 1067334"/>
              <a:gd name="connsiteX4" fmla="*/ 3371850 w 3971925"/>
              <a:gd name="connsiteY4" fmla="*/ 452972 h 1067334"/>
              <a:gd name="connsiteX5" fmla="*/ 3971925 w 3971925"/>
              <a:gd name="connsiteY5" fmla="*/ 995897 h 1067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1925" h="1067334">
                <a:moveTo>
                  <a:pt x="0" y="1067334"/>
                </a:moveTo>
                <a:cubicBezTo>
                  <a:pt x="152400" y="853021"/>
                  <a:pt x="304800" y="638709"/>
                  <a:pt x="528637" y="467259"/>
                </a:cubicBezTo>
                <a:cubicBezTo>
                  <a:pt x="752474" y="295809"/>
                  <a:pt x="1054894" y="105309"/>
                  <a:pt x="1343025" y="38634"/>
                </a:cubicBezTo>
                <a:cubicBezTo>
                  <a:pt x="1631156" y="-28041"/>
                  <a:pt x="1919288" y="-1847"/>
                  <a:pt x="2257425" y="67209"/>
                </a:cubicBezTo>
                <a:cubicBezTo>
                  <a:pt x="2595562" y="136265"/>
                  <a:pt x="3086100" y="298191"/>
                  <a:pt x="3371850" y="452972"/>
                </a:cubicBezTo>
                <a:cubicBezTo>
                  <a:pt x="3657600" y="607753"/>
                  <a:pt x="3814762" y="801825"/>
                  <a:pt x="3971925" y="995897"/>
                </a:cubicBezTo>
              </a:path>
            </a:pathLst>
          </a:custGeom>
          <a:noFill/>
          <a:ln>
            <a:prstDash val="sysDash"/>
            <a:tail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Graphic 2" descr="Rocket">
            <a:extLst>
              <a:ext uri="{FF2B5EF4-FFF2-40B4-BE49-F238E27FC236}">
                <a16:creationId xmlns:a16="http://schemas.microsoft.com/office/drawing/2014/main" id="{683ADEED-C117-6647-A27C-B7392941F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649843">
            <a:off x="3606807" y="2640406"/>
            <a:ext cx="914400" cy="914400"/>
          </a:xfrm>
          <a:prstGeom prst="rect">
            <a:avLst/>
          </a:prstGeom>
        </p:spPr>
      </p:pic>
      <p:pic>
        <p:nvPicPr>
          <p:cNvPr id="25" name="Graphic 24" descr="Rocket">
            <a:extLst>
              <a:ext uri="{FF2B5EF4-FFF2-40B4-BE49-F238E27FC236}">
                <a16:creationId xmlns:a16="http://schemas.microsoft.com/office/drawing/2014/main" id="{A8BAC8B6-E50D-B347-B244-F82FF2086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067673">
            <a:off x="5187769" y="3022070"/>
            <a:ext cx="914400" cy="914400"/>
          </a:xfrm>
          <a:prstGeom prst="rect">
            <a:avLst/>
          </a:prstGeom>
        </p:spPr>
      </p:pic>
      <p:pic>
        <p:nvPicPr>
          <p:cNvPr id="27" name="Graphic 26" descr="Rocket">
            <a:extLst>
              <a:ext uri="{FF2B5EF4-FFF2-40B4-BE49-F238E27FC236}">
                <a16:creationId xmlns:a16="http://schemas.microsoft.com/office/drawing/2014/main" id="{69D07FCE-9782-2D46-9F84-A1C1FD7FE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0310">
            <a:off x="2170041" y="33602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sp>
        <p:nvSpPr>
          <p:cNvPr id="14" name="2 Marcador de contenido">
            <a:extLst>
              <a:ext uri="{FF2B5EF4-FFF2-40B4-BE49-F238E27FC236}">
                <a16:creationId xmlns:a16="http://schemas.microsoft.com/office/drawing/2014/main" id="{EE66E614-8BCF-AF4F-BA39-D30EB887980D}"/>
              </a:ext>
            </a:extLst>
          </p:cNvPr>
          <p:cNvSpPr txBox="1">
            <a:spLocks/>
          </p:cNvSpPr>
          <p:nvPr/>
        </p:nvSpPr>
        <p:spPr>
          <a:xfrm>
            <a:off x="635850" y="1189379"/>
            <a:ext cx="5556860" cy="777368"/>
          </a:xfrm>
          <a:prstGeom prst="rect">
            <a:avLst/>
          </a:prstGeom>
        </p:spPr>
        <p:txBody>
          <a:bodyPr vert="horz" lIns="98467" tIns="49234" rIns="98467" bIns="49234" rtlCol="0">
            <a:normAutofit/>
          </a:bodyPr>
          <a:lstStyle>
            <a:lvl1pPr marL="369250" indent="-369250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043" indent="-307709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0835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3169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5504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7838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172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2506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4840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s-AR" altLang="es-AR" sz="2800" b="1" dirty="0"/>
              <a:t>¿QUÉ SÍ ES APLICAR KAIZEN?</a:t>
            </a:r>
          </a:p>
        </p:txBody>
      </p:sp>
      <p:sp>
        <p:nvSpPr>
          <p:cNvPr id="17" name="Rectángulo 4">
            <a:extLst>
              <a:ext uri="{FF2B5EF4-FFF2-40B4-BE49-F238E27FC236}">
                <a16:creationId xmlns:a16="http://schemas.microsoft.com/office/drawing/2014/main" id="{A13A08E1-B297-A140-A252-48474BD15D04}"/>
              </a:ext>
            </a:extLst>
          </p:cNvPr>
          <p:cNvSpPr/>
          <p:nvPr/>
        </p:nvSpPr>
        <p:spPr>
          <a:xfrm>
            <a:off x="0" y="4476179"/>
            <a:ext cx="16500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i="1" dirty="0">
                <a:latin typeface="+mj-lt"/>
                <a:ea typeface="+mj-ea"/>
                <a:cs typeface="+mj-cs"/>
              </a:rPr>
              <a:t>Situación Actual</a:t>
            </a:r>
            <a:endParaRPr lang="es-AR" sz="2000" i="1" dirty="0">
              <a:latin typeface="+mj-lt"/>
              <a:ea typeface="+mj-ea"/>
              <a:cs typeface="+mj-cs"/>
            </a:endParaRPr>
          </a:p>
        </p:txBody>
      </p:sp>
      <p:sp>
        <p:nvSpPr>
          <p:cNvPr id="19" name="Rectángulo 4">
            <a:extLst>
              <a:ext uri="{FF2B5EF4-FFF2-40B4-BE49-F238E27FC236}">
                <a16:creationId xmlns:a16="http://schemas.microsoft.com/office/drawing/2014/main" id="{6F86D0EB-78DB-A44E-88BE-2FE7DA146301}"/>
              </a:ext>
            </a:extLst>
          </p:cNvPr>
          <p:cNvSpPr/>
          <p:nvPr/>
        </p:nvSpPr>
        <p:spPr>
          <a:xfrm>
            <a:off x="5271069" y="1647275"/>
            <a:ext cx="16500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i="1" dirty="0">
                <a:latin typeface="+mj-lt"/>
                <a:ea typeface="+mj-ea"/>
                <a:cs typeface="+mj-cs"/>
              </a:rPr>
              <a:t>Situación Ideal</a:t>
            </a:r>
            <a:endParaRPr lang="es-AR" sz="2000" i="1" dirty="0"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728B6B-9D61-FC41-BA06-F5328452F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705" y="3043953"/>
            <a:ext cx="2681989" cy="133508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0EAFFE1-812F-F945-9135-BF5996E70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365" y="2039659"/>
            <a:ext cx="2681989" cy="13350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398668-818C-B342-A0F1-24B0E5D3F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693308">
            <a:off x="2310089" y="3405958"/>
            <a:ext cx="2717155" cy="777368"/>
          </a:xfrm>
          <a:prstGeom prst="rect">
            <a:avLst/>
          </a:prstGeom>
        </p:spPr>
      </p:pic>
      <p:pic>
        <p:nvPicPr>
          <p:cNvPr id="28" name="Imagen 7">
            <a:extLst>
              <a:ext uri="{FF2B5EF4-FFF2-40B4-BE49-F238E27FC236}">
                <a16:creationId xmlns:a16="http://schemas.microsoft.com/office/drawing/2014/main" id="{28BB9864-DB04-8B41-BC0C-5A10F4CD5C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726659"/>
            <a:ext cx="4597249" cy="2227742"/>
          </a:xfrm>
          <a:prstGeom prst="rect">
            <a:avLst/>
          </a:prstGeom>
        </p:spPr>
      </p:pic>
      <p:sp>
        <p:nvSpPr>
          <p:cNvPr id="15" name="Rectángulo 4">
            <a:extLst>
              <a:ext uri="{FF2B5EF4-FFF2-40B4-BE49-F238E27FC236}">
                <a16:creationId xmlns:a16="http://schemas.microsoft.com/office/drawing/2014/main" id="{F12E20E5-3A3E-43D8-9DA9-FBE6177917B5}"/>
              </a:ext>
            </a:extLst>
          </p:cNvPr>
          <p:cNvSpPr/>
          <p:nvPr/>
        </p:nvSpPr>
        <p:spPr>
          <a:xfrm>
            <a:off x="6761377" y="960542"/>
            <a:ext cx="23389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i="1" dirty="0">
                <a:latin typeface="+mj-lt"/>
                <a:ea typeface="+mj-ea"/>
                <a:cs typeface="+mj-cs"/>
              </a:rPr>
              <a:t>Paso a paso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i="1" dirty="0">
                <a:latin typeface="+mj-lt"/>
                <a:ea typeface="+mj-ea"/>
                <a:cs typeface="+mj-cs"/>
              </a:rPr>
              <a:t>Modelo de pensamiento PDCA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i="1" dirty="0">
                <a:latin typeface="+mj-lt"/>
                <a:ea typeface="+mj-ea"/>
                <a:cs typeface="+mj-cs"/>
              </a:rPr>
              <a:t>El planeamiento es lo fundamental</a:t>
            </a:r>
            <a:endParaRPr lang="es-AR" sz="2000" i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8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sp>
        <p:nvSpPr>
          <p:cNvPr id="14" name="2 Marcador de contenido">
            <a:extLst>
              <a:ext uri="{FF2B5EF4-FFF2-40B4-BE49-F238E27FC236}">
                <a16:creationId xmlns:a16="http://schemas.microsoft.com/office/drawing/2014/main" id="{EE66E614-8BCF-AF4F-BA39-D30EB887980D}"/>
              </a:ext>
            </a:extLst>
          </p:cNvPr>
          <p:cNvSpPr txBox="1">
            <a:spLocks/>
          </p:cNvSpPr>
          <p:nvPr/>
        </p:nvSpPr>
        <p:spPr>
          <a:xfrm>
            <a:off x="1415841" y="1324369"/>
            <a:ext cx="5793577" cy="777368"/>
          </a:xfrm>
          <a:prstGeom prst="rect">
            <a:avLst/>
          </a:prstGeom>
        </p:spPr>
        <p:txBody>
          <a:bodyPr vert="horz" lIns="98467" tIns="49234" rIns="98467" bIns="49234" rtlCol="0">
            <a:normAutofit fontScale="85000" lnSpcReduction="10000"/>
          </a:bodyPr>
          <a:lstStyle>
            <a:lvl1pPr marL="369250" indent="-369250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043" indent="-307709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0835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3169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5504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7838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172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2506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4840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s-AR" altLang="es-AR" sz="2800" b="1" dirty="0"/>
              <a:t>MODELO DE GESTION LEAN o KAIZEN (TPS: SISTEMA DE PRODUCCION TOYOTA)</a:t>
            </a:r>
          </a:p>
        </p:txBody>
      </p:sp>
      <p:sp>
        <p:nvSpPr>
          <p:cNvPr id="15" name="Rectángulo 4">
            <a:extLst>
              <a:ext uri="{FF2B5EF4-FFF2-40B4-BE49-F238E27FC236}">
                <a16:creationId xmlns:a16="http://schemas.microsoft.com/office/drawing/2014/main" id="{FE478FC4-3AC0-E543-ADA3-43067F31F252}"/>
              </a:ext>
            </a:extLst>
          </p:cNvPr>
          <p:cNvSpPr/>
          <p:nvPr/>
        </p:nvSpPr>
        <p:spPr>
          <a:xfrm>
            <a:off x="325676" y="2155968"/>
            <a:ext cx="86743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una filosofía de trabajo a </a:t>
            </a:r>
            <a:r>
              <a:rPr lang="es-ES_tradnl" sz="2000" b="1" i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largo plazo</a:t>
            </a: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basada en principios de comportamiento que </a:t>
            </a:r>
            <a:r>
              <a:rPr lang="es-ES_tradnl" sz="2000" b="1" i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fortalecen</a:t>
            </a: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 cultura de mejora continua en las organizaciones. Se construye de a poco, paso a paso.</a:t>
            </a:r>
            <a:endParaRPr lang="es-A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14 Grupo">
            <a:extLst>
              <a:ext uri="{FF2B5EF4-FFF2-40B4-BE49-F238E27FC236}">
                <a16:creationId xmlns:a16="http://schemas.microsoft.com/office/drawing/2014/main" id="{8EE4292A-2698-8640-8570-626595E289DA}"/>
              </a:ext>
            </a:extLst>
          </p:cNvPr>
          <p:cNvGrpSpPr/>
          <p:nvPr/>
        </p:nvGrpSpPr>
        <p:grpSpPr>
          <a:xfrm>
            <a:off x="586943" y="3379802"/>
            <a:ext cx="3950126" cy="2410233"/>
            <a:chOff x="981075" y="2039709"/>
            <a:chExt cx="7115175" cy="3969466"/>
          </a:xfrm>
        </p:grpSpPr>
        <p:pic>
          <p:nvPicPr>
            <p:cNvPr id="18" name="15 Imagen">
              <a:extLst>
                <a:ext uri="{FF2B5EF4-FFF2-40B4-BE49-F238E27FC236}">
                  <a16:creationId xmlns:a16="http://schemas.microsoft.com/office/drawing/2014/main" id="{BC3010B1-B6A3-844D-9AE1-74EA34C94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4075" y="3105175"/>
              <a:ext cx="2162175" cy="2019300"/>
            </a:xfrm>
            <a:prstGeom prst="rect">
              <a:avLst/>
            </a:prstGeom>
          </p:spPr>
        </p:pic>
        <p:pic>
          <p:nvPicPr>
            <p:cNvPr id="20" name="16 Imagen">
              <a:extLst>
                <a:ext uri="{FF2B5EF4-FFF2-40B4-BE49-F238E27FC236}">
                  <a16:creationId xmlns:a16="http://schemas.microsoft.com/office/drawing/2014/main" id="{3B5B64DC-E0A9-8947-8DEB-33C0146730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1075" y="3076600"/>
              <a:ext cx="2143126" cy="203835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17 Imagen">
              <a:extLst>
                <a:ext uri="{FF2B5EF4-FFF2-40B4-BE49-F238E27FC236}">
                  <a16:creationId xmlns:a16="http://schemas.microsoft.com/office/drawing/2014/main" id="{0DF48977-82FF-2748-A24D-C2C44FECC2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1075" y="5048251"/>
              <a:ext cx="7115175" cy="480462"/>
            </a:xfrm>
            <a:prstGeom prst="rect">
              <a:avLst/>
            </a:prstGeom>
          </p:spPr>
        </p:pic>
        <p:pic>
          <p:nvPicPr>
            <p:cNvPr id="23" name="18 Imagen">
              <a:extLst>
                <a:ext uri="{FF2B5EF4-FFF2-40B4-BE49-F238E27FC236}">
                  <a16:creationId xmlns:a16="http://schemas.microsoft.com/office/drawing/2014/main" id="{08821DE3-4D0B-CD4D-B6F2-709AB1CFEB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1075" y="5528713"/>
              <a:ext cx="7115175" cy="480462"/>
            </a:xfrm>
            <a:prstGeom prst="rect">
              <a:avLst/>
            </a:prstGeom>
          </p:spPr>
        </p:pic>
        <p:pic>
          <p:nvPicPr>
            <p:cNvPr id="24" name="19 Imagen">
              <a:extLst>
                <a:ext uri="{FF2B5EF4-FFF2-40B4-BE49-F238E27FC236}">
                  <a16:creationId xmlns:a16="http://schemas.microsoft.com/office/drawing/2014/main" id="{10CA36D8-CD2B-4E43-B062-DFE746AAEF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77379" y="3105150"/>
              <a:ext cx="2728121" cy="1946359"/>
            </a:xfrm>
            <a:prstGeom prst="rect">
              <a:avLst/>
            </a:prstGeom>
          </p:spPr>
        </p:pic>
        <p:pic>
          <p:nvPicPr>
            <p:cNvPr id="25" name="20 Imagen">
              <a:extLst>
                <a:ext uri="{FF2B5EF4-FFF2-40B4-BE49-F238E27FC236}">
                  <a16:creationId xmlns:a16="http://schemas.microsoft.com/office/drawing/2014/main" id="{36156BFA-59D4-C648-8659-113CC6E5A0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1075" y="2039709"/>
              <a:ext cx="7115175" cy="103689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77281CB-D7B5-914E-8B9F-997F04A071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5990" y="3335642"/>
            <a:ext cx="3595225" cy="250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3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sp>
        <p:nvSpPr>
          <p:cNvPr id="14" name="2 Marcador de contenido">
            <a:extLst>
              <a:ext uri="{FF2B5EF4-FFF2-40B4-BE49-F238E27FC236}">
                <a16:creationId xmlns:a16="http://schemas.microsoft.com/office/drawing/2014/main" id="{EE66E614-8BCF-AF4F-BA39-D30EB887980D}"/>
              </a:ext>
            </a:extLst>
          </p:cNvPr>
          <p:cNvSpPr txBox="1">
            <a:spLocks/>
          </p:cNvSpPr>
          <p:nvPr/>
        </p:nvSpPr>
        <p:spPr>
          <a:xfrm>
            <a:off x="1393227" y="1310025"/>
            <a:ext cx="6150569" cy="777368"/>
          </a:xfrm>
          <a:prstGeom prst="rect">
            <a:avLst/>
          </a:prstGeom>
        </p:spPr>
        <p:txBody>
          <a:bodyPr vert="horz" lIns="98467" tIns="49234" rIns="98467" bIns="49234" rtlCol="0">
            <a:normAutofit fontScale="92500" lnSpcReduction="20000"/>
          </a:bodyPr>
          <a:lstStyle>
            <a:lvl1pPr marL="369250" indent="-369250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043" indent="-307709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0835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3169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5504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7838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172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2506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4840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s-AR" altLang="es-AR" sz="2800" b="1" dirty="0"/>
              <a:t>¿Cuál es el impacto de la aplicación del modelo LEAN?</a:t>
            </a:r>
          </a:p>
        </p:txBody>
      </p:sp>
      <p:sp>
        <p:nvSpPr>
          <p:cNvPr id="19" name="Rectángulo 4">
            <a:extLst>
              <a:ext uri="{FF2B5EF4-FFF2-40B4-BE49-F238E27FC236}">
                <a16:creationId xmlns:a16="http://schemas.microsoft.com/office/drawing/2014/main" id="{66F6C2A3-A739-E54E-ABBE-115523D93DBE}"/>
              </a:ext>
            </a:extLst>
          </p:cNvPr>
          <p:cNvSpPr/>
          <p:nvPr/>
        </p:nvSpPr>
        <p:spPr>
          <a:xfrm>
            <a:off x="457198" y="2241696"/>
            <a:ext cx="8686801" cy="405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Desarrollo e involucramiento de las </a:t>
            </a: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personas</a:t>
            </a: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(formación de Líderes Lean)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Promueve un </a:t>
            </a: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cambio cultural</a:t>
            </a: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con un alto nivel de compromiso de la gente hacia la </a:t>
            </a: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mejora continua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Promueve un </a:t>
            </a: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fuerte vínculo Dirección - Operación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Reducción de costos </a:t>
            </a: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través de la </a:t>
            </a: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eliminación de desperdicios </a:t>
            </a: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tareas que </a:t>
            </a: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agregan valor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Mejora de la </a:t>
            </a: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Eficiencia y Calidad </a:t>
            </a: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 producto final o servicio prestado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Mejora de la </a:t>
            </a: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comunicación interna y con los clientes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Flexibilización y balanceo </a:t>
            </a: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los procesos operacionales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Mejora de la </a:t>
            </a:r>
            <a:r>
              <a:rPr lang="es-ES_tradnl" sz="2000" b="1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calidad del espacio físico de trabajo </a:t>
            </a:r>
            <a:r>
              <a:rPr lang="es-ES_tradnl" sz="2000" dirty="0">
                <a:solidFill>
                  <a:srgbClr val="13131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de las instalaciones</a:t>
            </a:r>
          </a:p>
          <a:p>
            <a:endParaRPr lang="es-ES_tradnl" sz="2000" dirty="0">
              <a:solidFill>
                <a:srgbClr val="13131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87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sp>
        <p:nvSpPr>
          <p:cNvPr id="14" name="2 Marcador de contenido">
            <a:extLst>
              <a:ext uri="{FF2B5EF4-FFF2-40B4-BE49-F238E27FC236}">
                <a16:creationId xmlns:a16="http://schemas.microsoft.com/office/drawing/2014/main" id="{EE66E614-8BCF-AF4F-BA39-D30EB887980D}"/>
              </a:ext>
            </a:extLst>
          </p:cNvPr>
          <p:cNvSpPr txBox="1">
            <a:spLocks/>
          </p:cNvSpPr>
          <p:nvPr/>
        </p:nvSpPr>
        <p:spPr>
          <a:xfrm>
            <a:off x="1621831" y="1163851"/>
            <a:ext cx="5556860" cy="777368"/>
          </a:xfrm>
          <a:prstGeom prst="rect">
            <a:avLst/>
          </a:prstGeom>
        </p:spPr>
        <p:txBody>
          <a:bodyPr vert="horz" lIns="98467" tIns="49234" rIns="98467" bIns="49234" rtlCol="0">
            <a:normAutofit fontScale="92500"/>
          </a:bodyPr>
          <a:lstStyle>
            <a:lvl1pPr marL="369250" indent="-369250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043" indent="-307709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0835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3169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5504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7838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172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2506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4840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s-AR" altLang="es-AR" sz="2800" b="1" dirty="0"/>
              <a:t>PROYECTOS KAIZEN - ¿QUÉ SE BUSCA?</a:t>
            </a:r>
          </a:p>
        </p:txBody>
      </p:sp>
      <p:sp>
        <p:nvSpPr>
          <p:cNvPr id="19" name="Rectángulo 4">
            <a:extLst>
              <a:ext uri="{FF2B5EF4-FFF2-40B4-BE49-F238E27FC236}">
                <a16:creationId xmlns:a16="http://schemas.microsoft.com/office/drawing/2014/main" id="{8F8541CD-AABD-6F4A-AC46-5EAABE2C0271}"/>
              </a:ext>
            </a:extLst>
          </p:cNvPr>
          <p:cNvSpPr/>
          <p:nvPr/>
        </p:nvSpPr>
        <p:spPr>
          <a:xfrm>
            <a:off x="1025526" y="1869779"/>
            <a:ext cx="69260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latin typeface="+mj-lt"/>
                <a:ea typeface="+mj-ea"/>
                <a:cs typeface="+mj-cs"/>
              </a:rPr>
              <a:t>Los objetivos de los proyectos KAIZEN son:</a:t>
            </a:r>
          </a:p>
          <a:p>
            <a:r>
              <a:rPr lang="es-ES" sz="2000" dirty="0">
                <a:latin typeface="+mj-lt"/>
                <a:ea typeface="+mj-ea"/>
                <a:cs typeface="+mj-cs"/>
              </a:rPr>
              <a:t> </a:t>
            </a:r>
            <a:endParaRPr lang="es-AR" sz="2000" dirty="0">
              <a:latin typeface="+mj-lt"/>
              <a:ea typeface="+mj-ea"/>
              <a:cs typeface="+mj-cs"/>
            </a:endParaRPr>
          </a:p>
        </p:txBody>
      </p:sp>
      <p:sp>
        <p:nvSpPr>
          <p:cNvPr id="22" name="Rectángulo 4">
            <a:extLst>
              <a:ext uri="{FF2B5EF4-FFF2-40B4-BE49-F238E27FC236}">
                <a16:creationId xmlns:a16="http://schemas.microsoft.com/office/drawing/2014/main" id="{617AD38B-DA75-4247-BB82-0ED5E5CE07E1}"/>
              </a:ext>
            </a:extLst>
          </p:cNvPr>
          <p:cNvSpPr/>
          <p:nvPr/>
        </p:nvSpPr>
        <p:spPr>
          <a:xfrm>
            <a:off x="1310106" y="2517580"/>
            <a:ext cx="2770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latin typeface="+mj-lt"/>
                <a:ea typeface="+mj-ea"/>
                <a:cs typeface="+mj-cs"/>
              </a:rPr>
              <a:t>Eliminar los desperdicios</a:t>
            </a:r>
          </a:p>
        </p:txBody>
      </p:sp>
      <p:sp>
        <p:nvSpPr>
          <p:cNvPr id="27" name="Rectángulo 4">
            <a:extLst>
              <a:ext uri="{FF2B5EF4-FFF2-40B4-BE49-F238E27FC236}">
                <a16:creationId xmlns:a16="http://schemas.microsoft.com/office/drawing/2014/main" id="{3D01B030-38E5-E84D-8600-3FC129516A4B}"/>
              </a:ext>
            </a:extLst>
          </p:cNvPr>
          <p:cNvSpPr/>
          <p:nvPr/>
        </p:nvSpPr>
        <p:spPr>
          <a:xfrm>
            <a:off x="4765672" y="3112088"/>
            <a:ext cx="37068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1288" indent="-141288">
              <a:buFont typeface="Arial" panose="020B0604020202020204" pitchFamily="34" charset="0"/>
              <a:buChar char="•"/>
            </a:pPr>
            <a:r>
              <a:rPr lang="es-ES" sz="2000" dirty="0">
                <a:latin typeface="+mj-lt"/>
                <a:ea typeface="+mj-ea"/>
                <a:cs typeface="+mj-cs"/>
              </a:rPr>
              <a:t>Incrementar la Seguridad</a:t>
            </a:r>
          </a:p>
          <a:p>
            <a:pPr marL="141288" indent="-141288">
              <a:buFont typeface="Arial" panose="020B0604020202020204" pitchFamily="34" charset="0"/>
              <a:buChar char="•"/>
            </a:pPr>
            <a:r>
              <a:rPr lang="es-ES" sz="2000" dirty="0">
                <a:latin typeface="+mj-lt"/>
                <a:ea typeface="+mj-ea"/>
                <a:cs typeface="+mj-cs"/>
              </a:rPr>
              <a:t>Mejorar el orden y limpieza de Área de Trabajo</a:t>
            </a:r>
          </a:p>
          <a:p>
            <a:pPr marL="141288" indent="-141288">
              <a:buFont typeface="Arial" panose="020B0604020202020204" pitchFamily="34" charset="0"/>
              <a:buChar char="•"/>
            </a:pPr>
            <a:r>
              <a:rPr lang="es-ES" sz="2000" dirty="0">
                <a:latin typeface="+mj-lt"/>
                <a:ea typeface="+mj-ea"/>
                <a:cs typeface="+mj-cs"/>
              </a:rPr>
              <a:t>Motivar al Personal</a:t>
            </a:r>
          </a:p>
          <a:p>
            <a:pPr marL="141288" indent="-141288">
              <a:buFont typeface="Arial" panose="020B0604020202020204" pitchFamily="34" charset="0"/>
              <a:buChar char="•"/>
            </a:pPr>
            <a:r>
              <a:rPr lang="es-ES" sz="2000" dirty="0">
                <a:latin typeface="+mj-lt"/>
                <a:ea typeface="+mj-ea"/>
                <a:cs typeface="+mj-cs"/>
              </a:rPr>
              <a:t>Comprometer al Personal</a:t>
            </a:r>
          </a:p>
          <a:p>
            <a:endParaRPr lang="es-AR" sz="2000" dirty="0">
              <a:latin typeface="+mj-lt"/>
              <a:ea typeface="+mj-ea"/>
              <a:cs typeface="+mj-cs"/>
            </a:endParaRPr>
          </a:p>
        </p:txBody>
      </p:sp>
      <p:sp>
        <p:nvSpPr>
          <p:cNvPr id="28" name="Rectángulo 4">
            <a:extLst>
              <a:ext uri="{FF2B5EF4-FFF2-40B4-BE49-F238E27FC236}">
                <a16:creationId xmlns:a16="http://schemas.microsoft.com/office/drawing/2014/main" id="{29E9DECF-3A2B-AE4B-AFFA-49D99B4B3B61}"/>
              </a:ext>
            </a:extLst>
          </p:cNvPr>
          <p:cNvSpPr/>
          <p:nvPr/>
        </p:nvSpPr>
        <p:spPr>
          <a:xfrm>
            <a:off x="1051957" y="3112088"/>
            <a:ext cx="32914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84150">
              <a:buFont typeface="Arial" panose="020B0604020202020204" pitchFamily="34" charset="0"/>
              <a:buChar char="•"/>
            </a:pPr>
            <a:r>
              <a:rPr lang="es-ES" sz="2000" dirty="0">
                <a:latin typeface="+mj-lt"/>
                <a:ea typeface="+mj-ea"/>
                <a:cs typeface="+mj-cs"/>
              </a:rPr>
              <a:t>Aumentar la Productividad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es-ES" sz="2000" dirty="0">
                <a:latin typeface="+mj-lt"/>
                <a:ea typeface="+mj-ea"/>
                <a:cs typeface="+mj-cs"/>
              </a:rPr>
              <a:t>Reducir Tiempos de Entrega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es-ES" sz="2000" dirty="0">
                <a:latin typeface="+mj-lt"/>
                <a:ea typeface="+mj-ea"/>
                <a:cs typeface="+mj-cs"/>
              </a:rPr>
              <a:t>Mejorar la Calidad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es-ES" sz="2000" dirty="0">
                <a:latin typeface="+mj-lt"/>
                <a:ea typeface="+mj-ea"/>
                <a:cs typeface="+mj-cs"/>
              </a:rPr>
              <a:t>Mejorar el Nivel de Servicio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es-ES" sz="2000" dirty="0">
                <a:latin typeface="+mj-lt"/>
                <a:ea typeface="+mj-ea"/>
                <a:cs typeface="+mj-cs"/>
              </a:rPr>
              <a:t>Reducir Costos</a:t>
            </a:r>
          </a:p>
          <a:p>
            <a:endParaRPr lang="es-ES" sz="2000" dirty="0">
              <a:latin typeface="+mj-lt"/>
              <a:ea typeface="+mj-ea"/>
              <a:cs typeface="+mj-cs"/>
            </a:endParaRPr>
          </a:p>
        </p:txBody>
      </p:sp>
      <p:sp>
        <p:nvSpPr>
          <p:cNvPr id="29" name="Rectángulo 4">
            <a:extLst>
              <a:ext uri="{FF2B5EF4-FFF2-40B4-BE49-F238E27FC236}">
                <a16:creationId xmlns:a16="http://schemas.microsoft.com/office/drawing/2014/main" id="{19CC44D5-0B6B-E249-BA52-5C86380F5390}"/>
              </a:ext>
            </a:extLst>
          </p:cNvPr>
          <p:cNvSpPr/>
          <p:nvPr/>
        </p:nvSpPr>
        <p:spPr>
          <a:xfrm>
            <a:off x="5127177" y="2330586"/>
            <a:ext cx="29838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/>
              <a:t>Mejorar  la calidad de vida en el trabajo</a:t>
            </a:r>
            <a:endParaRPr lang="es-ES" sz="20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18CF8BA-F2B4-F449-80D1-28FB91A72B2B}"/>
              </a:ext>
            </a:extLst>
          </p:cNvPr>
          <p:cNvSpPr/>
          <p:nvPr/>
        </p:nvSpPr>
        <p:spPr>
          <a:xfrm>
            <a:off x="4914647" y="2351403"/>
            <a:ext cx="3408867" cy="7324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155AEDF8-7887-4441-AD4F-7931298768FF}"/>
              </a:ext>
            </a:extLst>
          </p:cNvPr>
          <p:cNvSpPr/>
          <p:nvPr/>
        </p:nvSpPr>
        <p:spPr>
          <a:xfrm>
            <a:off x="1055651" y="2351403"/>
            <a:ext cx="3279307" cy="7324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31" name="13 Grupo">
            <a:extLst>
              <a:ext uri="{FF2B5EF4-FFF2-40B4-BE49-F238E27FC236}">
                <a16:creationId xmlns:a16="http://schemas.microsoft.com/office/drawing/2014/main" id="{AA53EF4B-5E16-0F4B-90D0-A2AAF47851CB}"/>
              </a:ext>
            </a:extLst>
          </p:cNvPr>
          <p:cNvGrpSpPr/>
          <p:nvPr/>
        </p:nvGrpSpPr>
        <p:grpSpPr>
          <a:xfrm>
            <a:off x="885609" y="4850546"/>
            <a:ext cx="7829993" cy="1174610"/>
            <a:chOff x="151660" y="975246"/>
            <a:chExt cx="9604818" cy="1732889"/>
          </a:xfrm>
        </p:grpSpPr>
        <p:pic>
          <p:nvPicPr>
            <p:cNvPr id="32" name="Imagen 4">
              <a:extLst>
                <a:ext uri="{FF2B5EF4-FFF2-40B4-BE49-F238E27FC236}">
                  <a16:creationId xmlns:a16="http://schemas.microsoft.com/office/drawing/2014/main" id="{ED251C73-18A5-E848-B427-9933D30F8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3978" y="1119708"/>
              <a:ext cx="3248025" cy="122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Imagen 20">
              <a:extLst>
                <a:ext uri="{FF2B5EF4-FFF2-40B4-BE49-F238E27FC236}">
                  <a16:creationId xmlns:a16="http://schemas.microsoft.com/office/drawing/2014/main" id="{14DFFEF1-6FCC-D840-828F-4B981066D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6828" y="1068908"/>
              <a:ext cx="3549650" cy="128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CuadroTexto 3">
              <a:extLst>
                <a:ext uri="{FF2B5EF4-FFF2-40B4-BE49-F238E27FC236}">
                  <a16:creationId xmlns:a16="http://schemas.microsoft.com/office/drawing/2014/main" id="{7E4EAAA6-8B54-1140-8303-572AE7A01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6878" y="1263551"/>
              <a:ext cx="2740025" cy="930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s-AR" sz="1400" b="1" dirty="0">
                  <a:solidFill>
                    <a:srgbClr val="02620D"/>
                  </a:solidFill>
                </a:rPr>
                <a:t> VALOR AGREGADO</a:t>
              </a:r>
            </a:p>
            <a:p>
              <a:pPr algn="ctr" eaLnBrk="1" hangingPunct="1"/>
              <a:r>
                <a:rPr lang="es-AR" sz="1050" dirty="0"/>
                <a:t>Aquellas actividades por la cuales el cliente está dispuesto a pagar.</a:t>
              </a:r>
              <a:endParaRPr lang="es-AR" sz="1050" dirty="0">
                <a:latin typeface="Times New Roman" charset="0"/>
              </a:endParaRPr>
            </a:p>
          </p:txBody>
        </p:sp>
        <p:pic>
          <p:nvPicPr>
            <p:cNvPr id="35" name="Imagen 4">
              <a:extLst>
                <a:ext uri="{FF2B5EF4-FFF2-40B4-BE49-F238E27FC236}">
                  <a16:creationId xmlns:a16="http://schemas.microsoft.com/office/drawing/2014/main" id="{3E1F9ECC-23A2-C34C-8703-17A110CAE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2640" y="975246"/>
              <a:ext cx="1619250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ángulo 7">
              <a:extLst>
                <a:ext uri="{FF2B5EF4-FFF2-40B4-BE49-F238E27FC236}">
                  <a16:creationId xmlns:a16="http://schemas.microsoft.com/office/drawing/2014/main" id="{AA59C276-7CC6-354A-8B7E-4160EA5BC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7191" y="1144047"/>
              <a:ext cx="3024187" cy="1169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AR" sz="1400" b="1" dirty="0">
                  <a:solidFill>
                    <a:srgbClr val="C00000"/>
                  </a:solidFill>
                  <a:cs typeface="MS PGothic" charset="0"/>
                </a:rPr>
                <a:t>DESPERDICIOS -  MUDAS </a:t>
              </a:r>
            </a:p>
            <a:p>
              <a:pPr algn="ctr">
                <a:defRPr/>
              </a:pPr>
              <a:r>
                <a:rPr lang="es-AR" sz="1050" dirty="0">
                  <a:cs typeface="MS PGothic" charset="0"/>
                </a:rPr>
                <a:t>Actividades que consumen tiempo, recursos, esfuerzo,  agregan costo, pero no son valoradas por el cliente.</a:t>
              </a:r>
            </a:p>
          </p:txBody>
        </p:sp>
        <p:pic>
          <p:nvPicPr>
            <p:cNvPr id="37" name="Imagen 8">
              <a:extLst>
                <a:ext uri="{FF2B5EF4-FFF2-40B4-BE49-F238E27FC236}">
                  <a16:creationId xmlns:a16="http://schemas.microsoft.com/office/drawing/2014/main" id="{9C51598D-0543-5C49-A1D5-188865177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2003" y="1068908"/>
              <a:ext cx="1127125" cy="142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Freeform 495">
              <a:extLst>
                <a:ext uri="{FF2B5EF4-FFF2-40B4-BE49-F238E27FC236}">
                  <a16:creationId xmlns:a16="http://schemas.microsoft.com/office/drawing/2014/main" id="{155CA65C-0068-644F-A811-858C615DAAB1}"/>
                </a:ext>
              </a:extLst>
            </p:cNvPr>
            <p:cNvSpPr>
              <a:spLocks noEditPoints="1"/>
            </p:cNvSpPr>
            <p:nvPr/>
          </p:nvSpPr>
          <p:spPr bwMode="auto">
            <a:xfrm rot="20721533">
              <a:off x="151660" y="1257619"/>
              <a:ext cx="1901849" cy="1450516"/>
            </a:xfrm>
            <a:custGeom>
              <a:avLst/>
              <a:gdLst>
                <a:gd name="T0" fmla="*/ 283 w 573"/>
                <a:gd name="T1" fmla="*/ 1 h 360"/>
                <a:gd name="T2" fmla="*/ 247 w 573"/>
                <a:gd name="T3" fmla="*/ 3 h 360"/>
                <a:gd name="T4" fmla="*/ 180 w 573"/>
                <a:gd name="T5" fmla="*/ 13 h 360"/>
                <a:gd name="T6" fmla="*/ 98 w 573"/>
                <a:gd name="T7" fmla="*/ 10 h 360"/>
                <a:gd name="T8" fmla="*/ 54 w 573"/>
                <a:gd name="T9" fmla="*/ 13 h 360"/>
                <a:gd name="T10" fmla="*/ 61 w 573"/>
                <a:gd name="T11" fmla="*/ 13 h 360"/>
                <a:gd name="T12" fmla="*/ 56 w 573"/>
                <a:gd name="T13" fmla="*/ 11 h 360"/>
                <a:gd name="T14" fmla="*/ 56 w 573"/>
                <a:gd name="T15" fmla="*/ 11 h 360"/>
                <a:gd name="T16" fmla="*/ 55 w 573"/>
                <a:gd name="T17" fmla="*/ 12 h 360"/>
                <a:gd name="T18" fmla="*/ 55 w 573"/>
                <a:gd name="T19" fmla="*/ 19 h 360"/>
                <a:gd name="T20" fmla="*/ 55 w 573"/>
                <a:gd name="T21" fmla="*/ 11 h 360"/>
                <a:gd name="T22" fmla="*/ 53 w 573"/>
                <a:gd name="T23" fmla="*/ 13 h 360"/>
                <a:gd name="T24" fmla="*/ 52 w 573"/>
                <a:gd name="T25" fmla="*/ 16 h 360"/>
                <a:gd name="T26" fmla="*/ 51 w 573"/>
                <a:gd name="T27" fmla="*/ 21 h 360"/>
                <a:gd name="T28" fmla="*/ 147 w 573"/>
                <a:gd name="T29" fmla="*/ 17 h 360"/>
                <a:gd name="T30" fmla="*/ 53 w 573"/>
                <a:gd name="T31" fmla="*/ 16 h 360"/>
                <a:gd name="T32" fmla="*/ 55 w 573"/>
                <a:gd name="T33" fmla="*/ 12 h 360"/>
                <a:gd name="T34" fmla="*/ 53 w 573"/>
                <a:gd name="T35" fmla="*/ 12 h 360"/>
                <a:gd name="T36" fmla="*/ 51 w 573"/>
                <a:gd name="T37" fmla="*/ 12 h 360"/>
                <a:gd name="T38" fmla="*/ 567 w 573"/>
                <a:gd name="T39" fmla="*/ 24 h 360"/>
                <a:gd name="T40" fmla="*/ 486 w 573"/>
                <a:gd name="T41" fmla="*/ 1 h 360"/>
                <a:gd name="T42" fmla="*/ 367 w 573"/>
                <a:gd name="T43" fmla="*/ 0 h 360"/>
                <a:gd name="T44" fmla="*/ 252 w 573"/>
                <a:gd name="T45" fmla="*/ 3 h 360"/>
                <a:gd name="T46" fmla="*/ 174 w 573"/>
                <a:gd name="T47" fmla="*/ 6 h 360"/>
                <a:gd name="T48" fmla="*/ 120 w 573"/>
                <a:gd name="T49" fmla="*/ 8 h 360"/>
                <a:gd name="T50" fmla="*/ 120 w 573"/>
                <a:gd name="T51" fmla="*/ 9 h 360"/>
                <a:gd name="T52" fmla="*/ 184 w 573"/>
                <a:gd name="T53" fmla="*/ 7 h 360"/>
                <a:gd name="T54" fmla="*/ 177 w 573"/>
                <a:gd name="T55" fmla="*/ 8 h 360"/>
                <a:gd name="T56" fmla="*/ 197 w 573"/>
                <a:gd name="T57" fmla="*/ 8 h 360"/>
                <a:gd name="T58" fmla="*/ 142 w 573"/>
                <a:gd name="T59" fmla="*/ 11 h 360"/>
                <a:gd name="T60" fmla="*/ 258 w 573"/>
                <a:gd name="T61" fmla="*/ 10 h 360"/>
                <a:gd name="T62" fmla="*/ 136 w 573"/>
                <a:gd name="T63" fmla="*/ 15 h 360"/>
                <a:gd name="T64" fmla="*/ 55 w 573"/>
                <a:gd name="T65" fmla="*/ 18 h 360"/>
                <a:gd name="T66" fmla="*/ 189 w 573"/>
                <a:gd name="T67" fmla="*/ 15 h 360"/>
                <a:gd name="T68" fmla="*/ 295 w 573"/>
                <a:gd name="T69" fmla="*/ 13 h 360"/>
                <a:gd name="T70" fmla="*/ 395 w 573"/>
                <a:gd name="T71" fmla="*/ 13 h 360"/>
                <a:gd name="T72" fmla="*/ 546 w 573"/>
                <a:gd name="T73" fmla="*/ 20 h 360"/>
                <a:gd name="T74" fmla="*/ 558 w 573"/>
                <a:gd name="T75" fmla="*/ 58 h 360"/>
                <a:gd name="T76" fmla="*/ 548 w 573"/>
                <a:gd name="T77" fmla="*/ 328 h 360"/>
                <a:gd name="T78" fmla="*/ 553 w 573"/>
                <a:gd name="T79" fmla="*/ 331 h 360"/>
                <a:gd name="T80" fmla="*/ 548 w 573"/>
                <a:gd name="T81" fmla="*/ 331 h 360"/>
                <a:gd name="T82" fmla="*/ 545 w 573"/>
                <a:gd name="T83" fmla="*/ 329 h 360"/>
                <a:gd name="T84" fmla="*/ 417 w 573"/>
                <a:gd name="T85" fmla="*/ 342 h 360"/>
                <a:gd name="T86" fmla="*/ 138 w 573"/>
                <a:gd name="T87" fmla="*/ 343 h 360"/>
                <a:gd name="T88" fmla="*/ 28 w 573"/>
                <a:gd name="T89" fmla="*/ 328 h 360"/>
                <a:gd name="T90" fmla="*/ 21 w 573"/>
                <a:gd name="T91" fmla="*/ 297 h 360"/>
                <a:gd name="T92" fmla="*/ 27 w 573"/>
                <a:gd name="T93" fmla="*/ 44 h 360"/>
                <a:gd name="T94" fmla="*/ 29 w 573"/>
                <a:gd name="T95" fmla="*/ 35 h 360"/>
                <a:gd name="T96" fmla="*/ 30 w 573"/>
                <a:gd name="T97" fmla="*/ 29 h 360"/>
                <a:gd name="T98" fmla="*/ 26 w 573"/>
                <a:gd name="T99" fmla="*/ 21 h 360"/>
                <a:gd name="T100" fmla="*/ 18 w 573"/>
                <a:gd name="T101" fmla="*/ 20 h 360"/>
                <a:gd name="T102" fmla="*/ 13 w 573"/>
                <a:gd name="T103" fmla="*/ 25 h 360"/>
                <a:gd name="T104" fmla="*/ 11 w 573"/>
                <a:gd name="T105" fmla="*/ 31 h 360"/>
                <a:gd name="T106" fmla="*/ 11 w 573"/>
                <a:gd name="T107" fmla="*/ 38 h 360"/>
                <a:gd name="T108" fmla="*/ 5 w 573"/>
                <a:gd name="T109" fmla="*/ 102 h 360"/>
                <a:gd name="T110" fmla="*/ 0 w 573"/>
                <a:gd name="T111" fmla="*/ 186 h 360"/>
                <a:gd name="T112" fmla="*/ 13 w 573"/>
                <a:gd name="T113" fmla="*/ 332 h 360"/>
                <a:gd name="T114" fmla="*/ 51 w 573"/>
                <a:gd name="T115" fmla="*/ 350 h 360"/>
                <a:gd name="T116" fmla="*/ 224 w 573"/>
                <a:gd name="T117" fmla="*/ 359 h 360"/>
                <a:gd name="T118" fmla="*/ 417 w 573"/>
                <a:gd name="T119" fmla="*/ 356 h 360"/>
                <a:gd name="T120" fmla="*/ 561 w 573"/>
                <a:gd name="T121" fmla="*/ 336 h 360"/>
                <a:gd name="T122" fmla="*/ 573 w 573"/>
                <a:gd name="T123" fmla="*/ 10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3" h="360">
                  <a:moveTo>
                    <a:pt x="370" y="13"/>
                  </a:moveTo>
                  <a:cubicBezTo>
                    <a:pt x="369" y="13"/>
                    <a:pt x="367" y="13"/>
                    <a:pt x="365" y="13"/>
                  </a:cubicBezTo>
                  <a:cubicBezTo>
                    <a:pt x="365" y="13"/>
                    <a:pt x="368" y="13"/>
                    <a:pt x="370" y="13"/>
                  </a:cubicBezTo>
                  <a:close/>
                  <a:moveTo>
                    <a:pt x="283" y="1"/>
                  </a:moveTo>
                  <a:cubicBezTo>
                    <a:pt x="277" y="1"/>
                    <a:pt x="277" y="1"/>
                    <a:pt x="277" y="1"/>
                  </a:cubicBezTo>
                  <a:cubicBezTo>
                    <a:pt x="276" y="1"/>
                    <a:pt x="282" y="1"/>
                    <a:pt x="283" y="1"/>
                  </a:cubicBezTo>
                  <a:close/>
                  <a:moveTo>
                    <a:pt x="267" y="1"/>
                  </a:moveTo>
                  <a:cubicBezTo>
                    <a:pt x="269" y="1"/>
                    <a:pt x="274" y="1"/>
                    <a:pt x="274" y="1"/>
                  </a:cubicBezTo>
                  <a:cubicBezTo>
                    <a:pt x="273" y="1"/>
                    <a:pt x="267" y="1"/>
                    <a:pt x="267" y="1"/>
                  </a:cubicBezTo>
                  <a:close/>
                  <a:moveTo>
                    <a:pt x="247" y="3"/>
                  </a:moveTo>
                  <a:cubicBezTo>
                    <a:pt x="245" y="3"/>
                    <a:pt x="241" y="3"/>
                    <a:pt x="241" y="3"/>
                  </a:cubicBezTo>
                  <a:cubicBezTo>
                    <a:pt x="242" y="3"/>
                    <a:pt x="246" y="3"/>
                    <a:pt x="247" y="3"/>
                  </a:cubicBezTo>
                  <a:close/>
                  <a:moveTo>
                    <a:pt x="224" y="2"/>
                  </a:moveTo>
                  <a:cubicBezTo>
                    <a:pt x="229" y="2"/>
                    <a:pt x="233" y="1"/>
                    <a:pt x="235" y="1"/>
                  </a:cubicBezTo>
                  <a:cubicBezTo>
                    <a:pt x="231" y="1"/>
                    <a:pt x="226" y="2"/>
                    <a:pt x="224" y="2"/>
                  </a:cubicBezTo>
                  <a:close/>
                  <a:moveTo>
                    <a:pt x="180" y="13"/>
                  </a:moveTo>
                  <a:cubicBezTo>
                    <a:pt x="185" y="13"/>
                    <a:pt x="197" y="13"/>
                    <a:pt x="202" y="13"/>
                  </a:cubicBezTo>
                  <a:lnTo>
                    <a:pt x="180" y="13"/>
                  </a:lnTo>
                  <a:close/>
                  <a:moveTo>
                    <a:pt x="179" y="9"/>
                  </a:moveTo>
                  <a:cubicBezTo>
                    <a:pt x="173" y="9"/>
                    <a:pt x="173" y="9"/>
                    <a:pt x="173" y="9"/>
                  </a:cubicBezTo>
                  <a:cubicBezTo>
                    <a:pt x="171" y="9"/>
                    <a:pt x="156" y="9"/>
                    <a:pt x="157" y="9"/>
                  </a:cubicBezTo>
                  <a:cubicBezTo>
                    <a:pt x="166" y="9"/>
                    <a:pt x="179" y="9"/>
                    <a:pt x="187" y="8"/>
                  </a:cubicBezTo>
                  <a:cubicBezTo>
                    <a:pt x="184" y="8"/>
                    <a:pt x="182" y="9"/>
                    <a:pt x="179" y="9"/>
                  </a:cubicBezTo>
                  <a:close/>
                  <a:moveTo>
                    <a:pt x="98" y="10"/>
                  </a:moveTo>
                  <a:cubicBezTo>
                    <a:pt x="94" y="10"/>
                    <a:pt x="94" y="10"/>
                    <a:pt x="94" y="10"/>
                  </a:cubicBezTo>
                  <a:cubicBezTo>
                    <a:pt x="94" y="10"/>
                    <a:pt x="94" y="11"/>
                    <a:pt x="95" y="11"/>
                  </a:cubicBezTo>
                  <a:cubicBezTo>
                    <a:pt x="97" y="10"/>
                    <a:pt x="98" y="10"/>
                    <a:pt x="98" y="10"/>
                  </a:cubicBezTo>
                  <a:close/>
                  <a:moveTo>
                    <a:pt x="55" y="14"/>
                  </a:moveTo>
                  <a:cubicBezTo>
                    <a:pt x="55" y="14"/>
                    <a:pt x="55" y="13"/>
                    <a:pt x="55" y="13"/>
                  </a:cubicBezTo>
                  <a:cubicBezTo>
                    <a:pt x="55" y="13"/>
                    <a:pt x="55" y="13"/>
                    <a:pt x="54" y="13"/>
                  </a:cubicBezTo>
                  <a:cubicBezTo>
                    <a:pt x="54" y="14"/>
                    <a:pt x="55" y="14"/>
                    <a:pt x="55" y="14"/>
                  </a:cubicBezTo>
                  <a:close/>
                  <a:moveTo>
                    <a:pt x="55" y="13"/>
                  </a:move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lose/>
                  <a:moveTo>
                    <a:pt x="61" y="13"/>
                  </a:move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4"/>
                    <a:pt x="55" y="14"/>
                    <a:pt x="56" y="14"/>
                  </a:cubicBezTo>
                  <a:cubicBezTo>
                    <a:pt x="56" y="14"/>
                    <a:pt x="56" y="14"/>
                    <a:pt x="56" y="13"/>
                  </a:cubicBezTo>
                  <a:lnTo>
                    <a:pt x="61" y="13"/>
                  </a:lnTo>
                  <a:close/>
                  <a:moveTo>
                    <a:pt x="56" y="11"/>
                  </a:move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lose/>
                  <a:moveTo>
                    <a:pt x="56" y="17"/>
                  </a:moveTo>
                  <a:cubicBezTo>
                    <a:pt x="56" y="17"/>
                    <a:pt x="55" y="17"/>
                    <a:pt x="55" y="17"/>
                  </a:cubicBezTo>
                  <a:cubicBezTo>
                    <a:pt x="55" y="17"/>
                    <a:pt x="56" y="17"/>
                    <a:pt x="56" y="17"/>
                  </a:cubicBezTo>
                  <a:close/>
                  <a:moveTo>
                    <a:pt x="55" y="12"/>
                  </a:moveTo>
                  <a:cubicBezTo>
                    <a:pt x="55" y="12"/>
                    <a:pt x="55" y="12"/>
                    <a:pt x="56" y="12"/>
                  </a:cubicBezTo>
                  <a:cubicBezTo>
                    <a:pt x="55" y="12"/>
                    <a:pt x="55" y="12"/>
                    <a:pt x="55" y="12"/>
                  </a:cubicBezTo>
                  <a:close/>
                  <a:moveTo>
                    <a:pt x="55" y="11"/>
                  </a:moveTo>
                  <a:cubicBezTo>
                    <a:pt x="55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55" y="19"/>
                  </a:moveTo>
                  <a:cubicBezTo>
                    <a:pt x="55" y="19"/>
                    <a:pt x="55" y="19"/>
                    <a:pt x="55" y="18"/>
                  </a:cubicBezTo>
                  <a:cubicBezTo>
                    <a:pt x="55" y="18"/>
                    <a:pt x="55" y="18"/>
                    <a:pt x="55" y="19"/>
                  </a:cubicBezTo>
                  <a:close/>
                  <a:moveTo>
                    <a:pt x="55" y="17"/>
                  </a:moveTo>
                  <a:cubicBezTo>
                    <a:pt x="55" y="17"/>
                    <a:pt x="54" y="17"/>
                    <a:pt x="54" y="17"/>
                  </a:cubicBezTo>
                  <a:cubicBezTo>
                    <a:pt x="54" y="17"/>
                    <a:pt x="55" y="17"/>
                    <a:pt x="55" y="17"/>
                  </a:cubicBezTo>
                  <a:close/>
                  <a:moveTo>
                    <a:pt x="55" y="11"/>
                  </a:moveTo>
                  <a:cubicBezTo>
                    <a:pt x="54" y="11"/>
                    <a:pt x="54" y="11"/>
                    <a:pt x="54" y="11"/>
                  </a:cubicBezTo>
                  <a:cubicBezTo>
                    <a:pt x="54" y="11"/>
                    <a:pt x="54" y="11"/>
                    <a:pt x="55" y="11"/>
                  </a:cubicBezTo>
                  <a:close/>
                  <a:moveTo>
                    <a:pt x="54" y="14"/>
                  </a:move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3"/>
                    <a:pt x="54" y="14"/>
                  </a:cubicBezTo>
                  <a:close/>
                  <a:moveTo>
                    <a:pt x="53" y="13"/>
                  </a:moveTo>
                  <a:cubicBezTo>
                    <a:pt x="53" y="13"/>
                    <a:pt x="54" y="13"/>
                    <a:pt x="54" y="13"/>
                  </a:cubicBezTo>
                  <a:cubicBezTo>
                    <a:pt x="54" y="13"/>
                    <a:pt x="53" y="13"/>
                    <a:pt x="53" y="13"/>
                  </a:cubicBezTo>
                  <a:close/>
                  <a:moveTo>
                    <a:pt x="53" y="12"/>
                  </a:moveTo>
                  <a:cubicBezTo>
                    <a:pt x="53" y="13"/>
                    <a:pt x="53" y="13"/>
                    <a:pt x="53" y="12"/>
                  </a:cubicBezTo>
                  <a:cubicBezTo>
                    <a:pt x="53" y="12"/>
                    <a:pt x="53" y="13"/>
                    <a:pt x="53" y="13"/>
                  </a:cubicBezTo>
                  <a:cubicBezTo>
                    <a:pt x="53" y="12"/>
                    <a:pt x="53" y="12"/>
                    <a:pt x="53" y="12"/>
                  </a:cubicBezTo>
                  <a:close/>
                  <a:moveTo>
                    <a:pt x="52" y="16"/>
                  </a:moveTo>
                  <a:cubicBezTo>
                    <a:pt x="53" y="16"/>
                    <a:pt x="53" y="16"/>
                    <a:pt x="52" y="16"/>
                  </a:cubicBezTo>
                  <a:close/>
                  <a:moveTo>
                    <a:pt x="51" y="18"/>
                  </a:moveTo>
                  <a:cubicBezTo>
                    <a:pt x="52" y="18"/>
                    <a:pt x="52" y="18"/>
                    <a:pt x="52" y="18"/>
                  </a:cubicBezTo>
                  <a:cubicBezTo>
                    <a:pt x="52" y="18"/>
                    <a:pt x="51" y="18"/>
                    <a:pt x="51" y="18"/>
                  </a:cubicBezTo>
                  <a:close/>
                  <a:moveTo>
                    <a:pt x="52" y="18"/>
                  </a:moveTo>
                  <a:cubicBezTo>
                    <a:pt x="51" y="18"/>
                    <a:pt x="52" y="18"/>
                    <a:pt x="52" y="18"/>
                  </a:cubicBezTo>
                  <a:close/>
                  <a:moveTo>
                    <a:pt x="51" y="21"/>
                  </a:move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lose/>
                  <a:moveTo>
                    <a:pt x="50" y="21"/>
                  </a:moveTo>
                  <a:cubicBezTo>
                    <a:pt x="50" y="21"/>
                    <a:pt x="50" y="21"/>
                    <a:pt x="50" y="21"/>
                  </a:cubicBezTo>
                  <a:close/>
                  <a:moveTo>
                    <a:pt x="143" y="18"/>
                  </a:moveTo>
                  <a:cubicBezTo>
                    <a:pt x="144" y="18"/>
                    <a:pt x="146" y="18"/>
                    <a:pt x="147" y="17"/>
                  </a:cubicBezTo>
                  <a:cubicBezTo>
                    <a:pt x="140" y="18"/>
                    <a:pt x="135" y="18"/>
                    <a:pt x="130" y="18"/>
                  </a:cubicBezTo>
                  <a:cubicBezTo>
                    <a:pt x="134" y="18"/>
                    <a:pt x="140" y="18"/>
                    <a:pt x="143" y="18"/>
                  </a:cubicBezTo>
                  <a:close/>
                  <a:moveTo>
                    <a:pt x="55" y="16"/>
                  </a:move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6" y="16"/>
                    <a:pt x="56" y="16"/>
                  </a:cubicBezTo>
                  <a:cubicBezTo>
                    <a:pt x="55" y="16"/>
                    <a:pt x="54" y="16"/>
                    <a:pt x="53" y="16"/>
                  </a:cubicBezTo>
                  <a:cubicBezTo>
                    <a:pt x="54" y="16"/>
                    <a:pt x="54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lose/>
                  <a:moveTo>
                    <a:pt x="55" y="12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5" y="12"/>
                    <a:pt x="54" y="12"/>
                    <a:pt x="54" y="12"/>
                  </a:cubicBezTo>
                  <a:cubicBezTo>
                    <a:pt x="54" y="12"/>
                    <a:pt x="55" y="12"/>
                    <a:pt x="55" y="12"/>
                  </a:cubicBezTo>
                  <a:close/>
                  <a:moveTo>
                    <a:pt x="51" y="12"/>
                  </a:moveTo>
                  <a:cubicBezTo>
                    <a:pt x="51" y="13"/>
                    <a:pt x="51" y="13"/>
                    <a:pt x="51" y="13"/>
                  </a:cubicBezTo>
                  <a:cubicBezTo>
                    <a:pt x="52" y="12"/>
                    <a:pt x="52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4" y="12"/>
                    <a:pt x="54" y="12"/>
                  </a:cubicBezTo>
                  <a:cubicBezTo>
                    <a:pt x="54" y="12"/>
                    <a:pt x="53" y="12"/>
                    <a:pt x="52" y="12"/>
                  </a:cubicBezTo>
                  <a:cubicBezTo>
                    <a:pt x="52" y="12"/>
                    <a:pt x="52" y="12"/>
                    <a:pt x="51" y="12"/>
                  </a:cubicBezTo>
                  <a:cubicBezTo>
                    <a:pt x="51" y="12"/>
                    <a:pt x="50" y="12"/>
                    <a:pt x="50" y="12"/>
                  </a:cubicBezTo>
                  <a:cubicBezTo>
                    <a:pt x="50" y="12"/>
                    <a:pt x="51" y="12"/>
                    <a:pt x="51" y="12"/>
                  </a:cubicBezTo>
                  <a:close/>
                  <a:moveTo>
                    <a:pt x="51" y="19"/>
                  </a:moveTo>
                  <a:cubicBezTo>
                    <a:pt x="51" y="19"/>
                    <a:pt x="52" y="19"/>
                    <a:pt x="52" y="19"/>
                  </a:cubicBezTo>
                  <a:cubicBezTo>
                    <a:pt x="52" y="18"/>
                    <a:pt x="51" y="19"/>
                    <a:pt x="51" y="19"/>
                  </a:cubicBezTo>
                  <a:close/>
                  <a:moveTo>
                    <a:pt x="572" y="68"/>
                  </a:moveTo>
                  <a:cubicBezTo>
                    <a:pt x="571" y="56"/>
                    <a:pt x="571" y="45"/>
                    <a:pt x="569" y="33"/>
                  </a:cubicBezTo>
                  <a:cubicBezTo>
                    <a:pt x="568" y="30"/>
                    <a:pt x="567" y="27"/>
                    <a:pt x="567" y="24"/>
                  </a:cubicBezTo>
                  <a:cubicBezTo>
                    <a:pt x="566" y="21"/>
                    <a:pt x="565" y="18"/>
                    <a:pt x="563" y="15"/>
                  </a:cubicBezTo>
                  <a:cubicBezTo>
                    <a:pt x="561" y="13"/>
                    <a:pt x="560" y="12"/>
                    <a:pt x="558" y="10"/>
                  </a:cubicBezTo>
                  <a:cubicBezTo>
                    <a:pt x="556" y="9"/>
                    <a:pt x="554" y="9"/>
                    <a:pt x="553" y="8"/>
                  </a:cubicBezTo>
                  <a:cubicBezTo>
                    <a:pt x="550" y="7"/>
                    <a:pt x="547" y="7"/>
                    <a:pt x="544" y="6"/>
                  </a:cubicBezTo>
                  <a:cubicBezTo>
                    <a:pt x="532" y="4"/>
                    <a:pt x="521" y="3"/>
                    <a:pt x="510" y="2"/>
                  </a:cubicBezTo>
                  <a:cubicBezTo>
                    <a:pt x="503" y="2"/>
                    <a:pt x="492" y="1"/>
                    <a:pt x="486" y="1"/>
                  </a:cubicBezTo>
                  <a:cubicBezTo>
                    <a:pt x="485" y="1"/>
                    <a:pt x="481" y="1"/>
                    <a:pt x="478" y="1"/>
                  </a:cubicBezTo>
                  <a:cubicBezTo>
                    <a:pt x="439" y="0"/>
                    <a:pt x="439" y="0"/>
                    <a:pt x="439" y="0"/>
                  </a:cubicBezTo>
                  <a:cubicBezTo>
                    <a:pt x="435" y="0"/>
                    <a:pt x="427" y="0"/>
                    <a:pt x="421" y="0"/>
                  </a:cubicBezTo>
                  <a:cubicBezTo>
                    <a:pt x="419" y="0"/>
                    <a:pt x="424" y="0"/>
                    <a:pt x="420" y="0"/>
                  </a:cubicBezTo>
                  <a:cubicBezTo>
                    <a:pt x="411" y="0"/>
                    <a:pt x="381" y="0"/>
                    <a:pt x="367" y="0"/>
                  </a:cubicBezTo>
                  <a:cubicBezTo>
                    <a:pt x="368" y="0"/>
                    <a:pt x="368" y="0"/>
                    <a:pt x="367" y="0"/>
                  </a:cubicBezTo>
                  <a:cubicBezTo>
                    <a:pt x="364" y="0"/>
                    <a:pt x="362" y="0"/>
                    <a:pt x="358" y="0"/>
                  </a:cubicBezTo>
                  <a:cubicBezTo>
                    <a:pt x="333" y="1"/>
                    <a:pt x="315" y="1"/>
                    <a:pt x="294" y="2"/>
                  </a:cubicBezTo>
                  <a:cubicBezTo>
                    <a:pt x="291" y="2"/>
                    <a:pt x="284" y="2"/>
                    <a:pt x="282" y="2"/>
                  </a:cubicBezTo>
                  <a:cubicBezTo>
                    <a:pt x="286" y="2"/>
                    <a:pt x="291" y="2"/>
                    <a:pt x="290" y="2"/>
                  </a:cubicBezTo>
                  <a:cubicBezTo>
                    <a:pt x="284" y="2"/>
                    <a:pt x="275" y="2"/>
                    <a:pt x="271" y="3"/>
                  </a:cubicBezTo>
                  <a:cubicBezTo>
                    <a:pt x="263" y="3"/>
                    <a:pt x="259" y="3"/>
                    <a:pt x="252" y="3"/>
                  </a:cubicBezTo>
                  <a:cubicBezTo>
                    <a:pt x="250" y="3"/>
                    <a:pt x="254" y="3"/>
                    <a:pt x="250" y="3"/>
                  </a:cubicBezTo>
                  <a:cubicBezTo>
                    <a:pt x="224" y="4"/>
                    <a:pt x="224" y="4"/>
                    <a:pt x="224" y="4"/>
                  </a:cubicBezTo>
                  <a:cubicBezTo>
                    <a:pt x="221" y="4"/>
                    <a:pt x="209" y="4"/>
                    <a:pt x="205" y="4"/>
                  </a:cubicBezTo>
                  <a:cubicBezTo>
                    <a:pt x="202" y="5"/>
                    <a:pt x="209" y="5"/>
                    <a:pt x="206" y="5"/>
                  </a:cubicBezTo>
                  <a:cubicBezTo>
                    <a:pt x="197" y="5"/>
                    <a:pt x="189" y="5"/>
                    <a:pt x="181" y="5"/>
                  </a:cubicBezTo>
                  <a:cubicBezTo>
                    <a:pt x="179" y="5"/>
                    <a:pt x="177" y="6"/>
                    <a:pt x="174" y="6"/>
                  </a:cubicBezTo>
                  <a:cubicBezTo>
                    <a:pt x="172" y="6"/>
                    <a:pt x="174" y="6"/>
                    <a:pt x="171" y="6"/>
                  </a:cubicBezTo>
                  <a:cubicBezTo>
                    <a:pt x="168" y="6"/>
                    <a:pt x="174" y="6"/>
                    <a:pt x="173" y="6"/>
                  </a:cubicBezTo>
                  <a:cubicBezTo>
                    <a:pt x="168" y="6"/>
                    <a:pt x="169" y="6"/>
                    <a:pt x="167" y="7"/>
                  </a:cubicBezTo>
                  <a:cubicBezTo>
                    <a:pt x="161" y="7"/>
                    <a:pt x="156" y="7"/>
                    <a:pt x="151" y="7"/>
                  </a:cubicBezTo>
                  <a:cubicBezTo>
                    <a:pt x="133" y="8"/>
                    <a:pt x="133" y="8"/>
                    <a:pt x="133" y="8"/>
                  </a:cubicBezTo>
                  <a:cubicBezTo>
                    <a:pt x="128" y="8"/>
                    <a:pt x="126" y="8"/>
                    <a:pt x="120" y="8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4" y="9"/>
                    <a:pt x="109" y="9"/>
                    <a:pt x="105" y="9"/>
                  </a:cubicBezTo>
                  <a:cubicBezTo>
                    <a:pt x="87" y="10"/>
                    <a:pt x="70" y="10"/>
                    <a:pt x="57" y="11"/>
                  </a:cubicBezTo>
                  <a:cubicBezTo>
                    <a:pt x="77" y="10"/>
                    <a:pt x="91" y="10"/>
                    <a:pt x="109" y="9"/>
                  </a:cubicBezTo>
                  <a:cubicBezTo>
                    <a:pt x="111" y="9"/>
                    <a:pt x="116" y="9"/>
                    <a:pt x="119" y="9"/>
                  </a:cubicBezTo>
                  <a:cubicBezTo>
                    <a:pt x="120" y="9"/>
                    <a:pt x="116" y="9"/>
                    <a:pt x="120" y="9"/>
                  </a:cubicBezTo>
                  <a:cubicBezTo>
                    <a:pt x="121" y="9"/>
                    <a:pt x="122" y="9"/>
                    <a:pt x="124" y="8"/>
                  </a:cubicBezTo>
                  <a:cubicBezTo>
                    <a:pt x="121" y="9"/>
                    <a:pt x="125" y="9"/>
                    <a:pt x="126" y="9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8" y="7"/>
                    <a:pt x="164" y="7"/>
                    <a:pt x="166" y="7"/>
                  </a:cubicBezTo>
                  <a:cubicBezTo>
                    <a:pt x="181" y="7"/>
                    <a:pt x="181" y="7"/>
                    <a:pt x="181" y="7"/>
                  </a:cubicBezTo>
                  <a:cubicBezTo>
                    <a:pt x="182" y="7"/>
                    <a:pt x="186" y="7"/>
                    <a:pt x="184" y="7"/>
                  </a:cubicBezTo>
                  <a:cubicBezTo>
                    <a:pt x="167" y="8"/>
                    <a:pt x="144" y="9"/>
                    <a:pt x="123" y="9"/>
                  </a:cubicBezTo>
                  <a:cubicBezTo>
                    <a:pt x="117" y="10"/>
                    <a:pt x="111" y="10"/>
                    <a:pt x="107" y="10"/>
                  </a:cubicBezTo>
                  <a:cubicBezTo>
                    <a:pt x="116" y="10"/>
                    <a:pt x="124" y="10"/>
                    <a:pt x="132" y="10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70" y="8"/>
                    <a:pt x="170" y="8"/>
                    <a:pt x="170" y="8"/>
                  </a:cubicBezTo>
                  <a:cubicBezTo>
                    <a:pt x="177" y="8"/>
                    <a:pt x="177" y="8"/>
                    <a:pt x="177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94" y="8"/>
                    <a:pt x="194" y="8"/>
                    <a:pt x="194" y="8"/>
                  </a:cubicBezTo>
                  <a:cubicBezTo>
                    <a:pt x="219" y="7"/>
                    <a:pt x="219" y="7"/>
                    <a:pt x="219" y="7"/>
                  </a:cubicBezTo>
                  <a:cubicBezTo>
                    <a:pt x="221" y="7"/>
                    <a:pt x="220" y="7"/>
                    <a:pt x="218" y="7"/>
                  </a:cubicBezTo>
                  <a:cubicBezTo>
                    <a:pt x="195" y="8"/>
                    <a:pt x="195" y="8"/>
                    <a:pt x="195" y="8"/>
                  </a:cubicBezTo>
                  <a:cubicBezTo>
                    <a:pt x="196" y="8"/>
                    <a:pt x="197" y="8"/>
                    <a:pt x="197" y="8"/>
                  </a:cubicBezTo>
                  <a:cubicBezTo>
                    <a:pt x="194" y="8"/>
                    <a:pt x="193" y="8"/>
                    <a:pt x="190" y="8"/>
                  </a:cubicBezTo>
                  <a:cubicBezTo>
                    <a:pt x="198" y="8"/>
                    <a:pt x="198" y="8"/>
                    <a:pt x="195" y="9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3" y="10"/>
                    <a:pt x="132" y="11"/>
                    <a:pt x="129" y="11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93" y="12"/>
                    <a:pt x="117" y="11"/>
                    <a:pt x="142" y="11"/>
                  </a:cubicBezTo>
                  <a:cubicBezTo>
                    <a:pt x="143" y="11"/>
                    <a:pt x="143" y="11"/>
                    <a:pt x="145" y="11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89" y="10"/>
                    <a:pt x="189" y="10"/>
                    <a:pt x="189" y="10"/>
                  </a:cubicBezTo>
                  <a:cubicBezTo>
                    <a:pt x="216" y="9"/>
                    <a:pt x="235" y="9"/>
                    <a:pt x="261" y="9"/>
                  </a:cubicBezTo>
                  <a:cubicBezTo>
                    <a:pt x="261" y="9"/>
                    <a:pt x="263" y="9"/>
                    <a:pt x="264" y="9"/>
                  </a:cubicBezTo>
                  <a:cubicBezTo>
                    <a:pt x="258" y="10"/>
                    <a:pt x="258" y="10"/>
                    <a:pt x="258" y="10"/>
                  </a:cubicBezTo>
                  <a:cubicBezTo>
                    <a:pt x="254" y="10"/>
                    <a:pt x="250" y="10"/>
                    <a:pt x="246" y="10"/>
                  </a:cubicBezTo>
                  <a:cubicBezTo>
                    <a:pt x="166" y="12"/>
                    <a:pt x="166" y="12"/>
                    <a:pt x="166" y="12"/>
                  </a:cubicBezTo>
                  <a:cubicBezTo>
                    <a:pt x="163" y="13"/>
                    <a:pt x="165" y="13"/>
                    <a:pt x="168" y="13"/>
                  </a:cubicBezTo>
                  <a:cubicBezTo>
                    <a:pt x="181" y="13"/>
                    <a:pt x="193" y="12"/>
                    <a:pt x="206" y="12"/>
                  </a:cubicBezTo>
                  <a:cubicBezTo>
                    <a:pt x="211" y="12"/>
                    <a:pt x="206" y="13"/>
                    <a:pt x="195" y="13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4" y="18"/>
                    <a:pt x="54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7"/>
                    <a:pt x="63" y="17"/>
                    <a:pt x="65" y="17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53" y="15"/>
                    <a:pt x="171" y="14"/>
                    <a:pt x="181" y="14"/>
                  </a:cubicBezTo>
                  <a:cubicBezTo>
                    <a:pt x="179" y="15"/>
                    <a:pt x="171" y="15"/>
                    <a:pt x="161" y="1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96" y="15"/>
                    <a:pt x="208" y="14"/>
                    <a:pt x="212" y="14"/>
                  </a:cubicBezTo>
                  <a:cubicBezTo>
                    <a:pt x="213" y="14"/>
                    <a:pt x="211" y="14"/>
                    <a:pt x="212" y="14"/>
                  </a:cubicBezTo>
                  <a:cubicBezTo>
                    <a:pt x="213" y="14"/>
                    <a:pt x="218" y="14"/>
                    <a:pt x="218" y="14"/>
                  </a:cubicBezTo>
                  <a:cubicBezTo>
                    <a:pt x="222" y="14"/>
                    <a:pt x="221" y="14"/>
                    <a:pt x="226" y="14"/>
                  </a:cubicBezTo>
                  <a:cubicBezTo>
                    <a:pt x="232" y="14"/>
                    <a:pt x="232" y="14"/>
                    <a:pt x="235" y="14"/>
                  </a:cubicBezTo>
                  <a:cubicBezTo>
                    <a:pt x="256" y="14"/>
                    <a:pt x="275" y="13"/>
                    <a:pt x="295" y="13"/>
                  </a:cubicBezTo>
                  <a:cubicBezTo>
                    <a:pt x="302" y="13"/>
                    <a:pt x="302" y="13"/>
                    <a:pt x="302" y="13"/>
                  </a:cubicBezTo>
                  <a:cubicBezTo>
                    <a:pt x="304" y="13"/>
                    <a:pt x="302" y="13"/>
                    <a:pt x="305" y="13"/>
                  </a:cubicBezTo>
                  <a:cubicBezTo>
                    <a:pt x="306" y="13"/>
                    <a:pt x="305" y="13"/>
                    <a:pt x="307" y="13"/>
                  </a:cubicBezTo>
                  <a:cubicBezTo>
                    <a:pt x="332" y="13"/>
                    <a:pt x="332" y="13"/>
                    <a:pt x="332" y="13"/>
                  </a:cubicBezTo>
                  <a:cubicBezTo>
                    <a:pt x="352" y="12"/>
                    <a:pt x="375" y="12"/>
                    <a:pt x="391" y="12"/>
                  </a:cubicBezTo>
                  <a:cubicBezTo>
                    <a:pt x="394" y="12"/>
                    <a:pt x="390" y="13"/>
                    <a:pt x="395" y="13"/>
                  </a:cubicBezTo>
                  <a:cubicBezTo>
                    <a:pt x="422" y="13"/>
                    <a:pt x="451" y="13"/>
                    <a:pt x="481" y="14"/>
                  </a:cubicBezTo>
                  <a:cubicBezTo>
                    <a:pt x="483" y="14"/>
                    <a:pt x="481" y="14"/>
                    <a:pt x="484" y="15"/>
                  </a:cubicBezTo>
                  <a:cubicBezTo>
                    <a:pt x="488" y="15"/>
                    <a:pt x="487" y="14"/>
                    <a:pt x="491" y="15"/>
                  </a:cubicBezTo>
                  <a:cubicBezTo>
                    <a:pt x="493" y="15"/>
                    <a:pt x="495" y="15"/>
                    <a:pt x="496" y="15"/>
                  </a:cubicBezTo>
                  <a:cubicBezTo>
                    <a:pt x="505" y="16"/>
                    <a:pt x="513" y="16"/>
                    <a:pt x="522" y="17"/>
                  </a:cubicBezTo>
                  <a:cubicBezTo>
                    <a:pt x="530" y="18"/>
                    <a:pt x="538" y="19"/>
                    <a:pt x="546" y="20"/>
                  </a:cubicBezTo>
                  <a:cubicBezTo>
                    <a:pt x="548" y="21"/>
                    <a:pt x="550" y="22"/>
                    <a:pt x="550" y="22"/>
                  </a:cubicBezTo>
                  <a:cubicBezTo>
                    <a:pt x="550" y="22"/>
                    <a:pt x="551" y="22"/>
                    <a:pt x="551" y="22"/>
                  </a:cubicBezTo>
                  <a:cubicBezTo>
                    <a:pt x="551" y="22"/>
                    <a:pt x="551" y="22"/>
                    <a:pt x="551" y="23"/>
                  </a:cubicBezTo>
                  <a:cubicBezTo>
                    <a:pt x="551" y="23"/>
                    <a:pt x="551" y="23"/>
                    <a:pt x="551" y="23"/>
                  </a:cubicBezTo>
                  <a:cubicBezTo>
                    <a:pt x="553" y="26"/>
                    <a:pt x="554" y="30"/>
                    <a:pt x="555" y="33"/>
                  </a:cubicBezTo>
                  <a:cubicBezTo>
                    <a:pt x="556" y="41"/>
                    <a:pt x="557" y="50"/>
                    <a:pt x="558" y="58"/>
                  </a:cubicBezTo>
                  <a:cubicBezTo>
                    <a:pt x="560" y="90"/>
                    <a:pt x="559" y="123"/>
                    <a:pt x="558" y="153"/>
                  </a:cubicBezTo>
                  <a:cubicBezTo>
                    <a:pt x="557" y="178"/>
                    <a:pt x="556" y="201"/>
                    <a:pt x="555" y="223"/>
                  </a:cubicBezTo>
                  <a:cubicBezTo>
                    <a:pt x="553" y="252"/>
                    <a:pt x="552" y="277"/>
                    <a:pt x="550" y="304"/>
                  </a:cubicBezTo>
                  <a:cubicBezTo>
                    <a:pt x="549" y="319"/>
                    <a:pt x="549" y="319"/>
                    <a:pt x="549" y="319"/>
                  </a:cubicBezTo>
                  <a:cubicBezTo>
                    <a:pt x="548" y="327"/>
                    <a:pt x="548" y="327"/>
                    <a:pt x="548" y="327"/>
                  </a:cubicBezTo>
                  <a:cubicBezTo>
                    <a:pt x="548" y="328"/>
                    <a:pt x="548" y="328"/>
                    <a:pt x="548" y="328"/>
                  </a:cubicBezTo>
                  <a:cubicBezTo>
                    <a:pt x="549" y="328"/>
                    <a:pt x="549" y="328"/>
                    <a:pt x="550" y="328"/>
                  </a:cubicBezTo>
                  <a:cubicBezTo>
                    <a:pt x="550" y="328"/>
                    <a:pt x="550" y="328"/>
                    <a:pt x="550" y="328"/>
                  </a:cubicBezTo>
                  <a:cubicBezTo>
                    <a:pt x="550" y="328"/>
                    <a:pt x="550" y="328"/>
                    <a:pt x="550" y="328"/>
                  </a:cubicBezTo>
                  <a:cubicBezTo>
                    <a:pt x="550" y="328"/>
                    <a:pt x="551" y="329"/>
                    <a:pt x="551" y="329"/>
                  </a:cubicBezTo>
                  <a:cubicBezTo>
                    <a:pt x="552" y="330"/>
                    <a:pt x="552" y="331"/>
                    <a:pt x="553" y="331"/>
                  </a:cubicBezTo>
                  <a:cubicBezTo>
                    <a:pt x="553" y="331"/>
                    <a:pt x="553" y="331"/>
                    <a:pt x="553" y="331"/>
                  </a:cubicBezTo>
                  <a:cubicBezTo>
                    <a:pt x="555" y="331"/>
                    <a:pt x="556" y="332"/>
                    <a:pt x="554" y="331"/>
                  </a:cubicBezTo>
                  <a:cubicBezTo>
                    <a:pt x="554" y="331"/>
                    <a:pt x="554" y="331"/>
                    <a:pt x="554" y="331"/>
                  </a:cubicBezTo>
                  <a:cubicBezTo>
                    <a:pt x="554" y="332"/>
                    <a:pt x="554" y="332"/>
                    <a:pt x="554" y="332"/>
                  </a:cubicBezTo>
                  <a:cubicBezTo>
                    <a:pt x="554" y="332"/>
                    <a:pt x="554" y="331"/>
                    <a:pt x="553" y="331"/>
                  </a:cubicBezTo>
                  <a:cubicBezTo>
                    <a:pt x="553" y="331"/>
                    <a:pt x="553" y="331"/>
                    <a:pt x="553" y="331"/>
                  </a:cubicBezTo>
                  <a:cubicBezTo>
                    <a:pt x="551" y="331"/>
                    <a:pt x="547" y="331"/>
                    <a:pt x="548" y="331"/>
                  </a:cubicBezTo>
                  <a:cubicBezTo>
                    <a:pt x="548" y="331"/>
                    <a:pt x="548" y="331"/>
                    <a:pt x="548" y="331"/>
                  </a:cubicBezTo>
                  <a:cubicBezTo>
                    <a:pt x="548" y="331"/>
                    <a:pt x="548" y="331"/>
                    <a:pt x="548" y="331"/>
                  </a:cubicBezTo>
                  <a:cubicBezTo>
                    <a:pt x="548" y="331"/>
                    <a:pt x="548" y="331"/>
                    <a:pt x="548" y="331"/>
                  </a:cubicBezTo>
                  <a:cubicBezTo>
                    <a:pt x="548" y="330"/>
                    <a:pt x="548" y="330"/>
                    <a:pt x="548" y="330"/>
                  </a:cubicBezTo>
                  <a:cubicBezTo>
                    <a:pt x="548" y="328"/>
                    <a:pt x="548" y="328"/>
                    <a:pt x="548" y="328"/>
                  </a:cubicBezTo>
                  <a:cubicBezTo>
                    <a:pt x="547" y="329"/>
                    <a:pt x="546" y="329"/>
                    <a:pt x="545" y="329"/>
                  </a:cubicBezTo>
                  <a:cubicBezTo>
                    <a:pt x="543" y="330"/>
                    <a:pt x="541" y="331"/>
                    <a:pt x="538" y="331"/>
                  </a:cubicBezTo>
                  <a:cubicBezTo>
                    <a:pt x="534" y="332"/>
                    <a:pt x="530" y="333"/>
                    <a:pt x="526" y="333"/>
                  </a:cubicBezTo>
                  <a:cubicBezTo>
                    <a:pt x="523" y="334"/>
                    <a:pt x="520" y="334"/>
                    <a:pt x="517" y="335"/>
                  </a:cubicBezTo>
                  <a:cubicBezTo>
                    <a:pt x="512" y="335"/>
                    <a:pt x="507" y="336"/>
                    <a:pt x="502" y="336"/>
                  </a:cubicBezTo>
                  <a:cubicBezTo>
                    <a:pt x="488" y="337"/>
                    <a:pt x="475" y="339"/>
                    <a:pt x="461" y="340"/>
                  </a:cubicBezTo>
                  <a:cubicBezTo>
                    <a:pt x="446" y="341"/>
                    <a:pt x="432" y="341"/>
                    <a:pt x="417" y="342"/>
                  </a:cubicBezTo>
                  <a:cubicBezTo>
                    <a:pt x="392" y="343"/>
                    <a:pt x="392" y="343"/>
                    <a:pt x="392" y="343"/>
                  </a:cubicBezTo>
                  <a:cubicBezTo>
                    <a:pt x="375" y="343"/>
                    <a:pt x="375" y="343"/>
                    <a:pt x="375" y="343"/>
                  </a:cubicBezTo>
                  <a:cubicBezTo>
                    <a:pt x="359" y="344"/>
                    <a:pt x="343" y="345"/>
                    <a:pt x="328" y="345"/>
                  </a:cubicBezTo>
                  <a:cubicBezTo>
                    <a:pt x="266" y="345"/>
                    <a:pt x="266" y="345"/>
                    <a:pt x="266" y="345"/>
                  </a:cubicBezTo>
                  <a:cubicBezTo>
                    <a:pt x="243" y="345"/>
                    <a:pt x="216" y="345"/>
                    <a:pt x="194" y="345"/>
                  </a:cubicBezTo>
                  <a:cubicBezTo>
                    <a:pt x="176" y="344"/>
                    <a:pt x="158" y="344"/>
                    <a:pt x="138" y="343"/>
                  </a:cubicBezTo>
                  <a:cubicBezTo>
                    <a:pt x="133" y="342"/>
                    <a:pt x="133" y="342"/>
                    <a:pt x="133" y="342"/>
                  </a:cubicBezTo>
                  <a:cubicBezTo>
                    <a:pt x="103" y="341"/>
                    <a:pt x="69" y="339"/>
                    <a:pt x="46" y="334"/>
                  </a:cubicBezTo>
                  <a:cubicBezTo>
                    <a:pt x="41" y="333"/>
                    <a:pt x="37" y="332"/>
                    <a:pt x="34" y="331"/>
                  </a:cubicBezTo>
                  <a:cubicBezTo>
                    <a:pt x="32" y="331"/>
                    <a:pt x="30" y="330"/>
                    <a:pt x="29" y="329"/>
                  </a:cubicBezTo>
                  <a:cubicBezTo>
                    <a:pt x="28" y="329"/>
                    <a:pt x="28" y="329"/>
                    <a:pt x="28" y="329"/>
                  </a:cubicBezTo>
                  <a:cubicBezTo>
                    <a:pt x="28" y="329"/>
                    <a:pt x="28" y="328"/>
                    <a:pt x="28" y="328"/>
                  </a:cubicBezTo>
                  <a:cubicBezTo>
                    <a:pt x="27" y="328"/>
                    <a:pt x="27" y="328"/>
                    <a:pt x="27" y="328"/>
                  </a:cubicBezTo>
                  <a:cubicBezTo>
                    <a:pt x="27" y="327"/>
                    <a:pt x="27" y="327"/>
                    <a:pt x="27" y="327"/>
                  </a:cubicBezTo>
                  <a:cubicBezTo>
                    <a:pt x="26" y="324"/>
                    <a:pt x="26" y="324"/>
                    <a:pt x="26" y="324"/>
                  </a:cubicBezTo>
                  <a:cubicBezTo>
                    <a:pt x="25" y="318"/>
                    <a:pt x="25" y="318"/>
                    <a:pt x="25" y="318"/>
                  </a:cubicBezTo>
                  <a:cubicBezTo>
                    <a:pt x="24" y="314"/>
                    <a:pt x="23" y="309"/>
                    <a:pt x="22" y="305"/>
                  </a:cubicBezTo>
                  <a:cubicBezTo>
                    <a:pt x="22" y="302"/>
                    <a:pt x="21" y="300"/>
                    <a:pt x="21" y="297"/>
                  </a:cubicBezTo>
                  <a:cubicBezTo>
                    <a:pt x="20" y="288"/>
                    <a:pt x="18" y="280"/>
                    <a:pt x="18" y="270"/>
                  </a:cubicBezTo>
                  <a:cubicBezTo>
                    <a:pt x="16" y="256"/>
                    <a:pt x="16" y="240"/>
                    <a:pt x="16" y="223"/>
                  </a:cubicBezTo>
                  <a:cubicBezTo>
                    <a:pt x="16" y="210"/>
                    <a:pt x="16" y="191"/>
                    <a:pt x="16" y="176"/>
                  </a:cubicBezTo>
                  <a:cubicBezTo>
                    <a:pt x="18" y="151"/>
                    <a:pt x="19" y="126"/>
                    <a:pt x="21" y="100"/>
                  </a:cubicBezTo>
                  <a:cubicBezTo>
                    <a:pt x="22" y="91"/>
                    <a:pt x="23" y="83"/>
                    <a:pt x="24" y="75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8"/>
                    <a:pt x="28" y="37"/>
                    <a:pt x="29" y="36"/>
                  </a:cubicBezTo>
                  <a:cubicBezTo>
                    <a:pt x="30" y="36"/>
                    <a:pt x="28" y="35"/>
                    <a:pt x="29" y="35"/>
                  </a:cubicBezTo>
                  <a:cubicBezTo>
                    <a:pt x="29" y="34"/>
                    <a:pt x="29" y="34"/>
                    <a:pt x="30" y="34"/>
                  </a:cubicBezTo>
                  <a:cubicBezTo>
                    <a:pt x="30" y="34"/>
                    <a:pt x="30" y="34"/>
                    <a:pt x="30" y="33"/>
                  </a:cubicBezTo>
                  <a:cubicBezTo>
                    <a:pt x="30" y="33"/>
                    <a:pt x="30" y="33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1"/>
                    <a:pt x="31" y="31"/>
                    <a:pt x="31" y="30"/>
                  </a:cubicBezTo>
                  <a:cubicBezTo>
                    <a:pt x="31" y="30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7"/>
                    <a:pt x="30" y="26"/>
                  </a:cubicBezTo>
                  <a:cubicBezTo>
                    <a:pt x="30" y="26"/>
                    <a:pt x="30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3"/>
                    <a:pt x="28" y="23"/>
                    <a:pt x="27" y="21"/>
                  </a:cubicBezTo>
                  <a:cubicBezTo>
                    <a:pt x="27" y="21"/>
                    <a:pt x="27" y="21"/>
                    <a:pt x="26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5" y="20"/>
                    <a:pt x="25" y="20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3" y="19"/>
                    <a:pt x="22" y="19"/>
                    <a:pt x="21" y="19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19" y="19"/>
                    <a:pt x="18" y="20"/>
                    <a:pt x="18" y="20"/>
                  </a:cubicBezTo>
                  <a:cubicBezTo>
                    <a:pt x="18" y="20"/>
                    <a:pt x="17" y="20"/>
                    <a:pt x="17" y="20"/>
                  </a:cubicBezTo>
                  <a:cubicBezTo>
                    <a:pt x="17" y="20"/>
                    <a:pt x="16" y="21"/>
                    <a:pt x="16" y="21"/>
                  </a:cubicBezTo>
                  <a:cubicBezTo>
                    <a:pt x="16" y="21"/>
                    <a:pt x="16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3" y="23"/>
                    <a:pt x="13" y="24"/>
                  </a:cubicBezTo>
                  <a:cubicBezTo>
                    <a:pt x="13" y="24"/>
                    <a:pt x="13" y="25"/>
                    <a:pt x="13" y="25"/>
                  </a:cubicBezTo>
                  <a:cubicBezTo>
                    <a:pt x="13" y="25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1" y="28"/>
                    <a:pt x="11" y="28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2" y="29"/>
                    <a:pt x="11" y="30"/>
                    <a:pt x="11" y="30"/>
                  </a:cubicBezTo>
                  <a:cubicBezTo>
                    <a:pt x="11" y="30"/>
                    <a:pt x="11" y="30"/>
                    <a:pt x="11" y="31"/>
                  </a:cubicBezTo>
                  <a:cubicBezTo>
                    <a:pt x="11" y="31"/>
                    <a:pt x="11" y="32"/>
                    <a:pt x="11" y="32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4"/>
                    <a:pt x="11" y="36"/>
                    <a:pt x="12" y="37"/>
                  </a:cubicBezTo>
                  <a:cubicBezTo>
                    <a:pt x="11" y="37"/>
                    <a:pt x="11" y="37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3"/>
                    <a:pt x="8" y="69"/>
                    <a:pt x="8" y="75"/>
                  </a:cubicBezTo>
                  <a:cubicBezTo>
                    <a:pt x="7" y="85"/>
                    <a:pt x="6" y="93"/>
                    <a:pt x="5" y="102"/>
                  </a:cubicBezTo>
                  <a:cubicBezTo>
                    <a:pt x="4" y="114"/>
                    <a:pt x="4" y="123"/>
                    <a:pt x="3" y="134"/>
                  </a:cubicBezTo>
                  <a:cubicBezTo>
                    <a:pt x="2" y="146"/>
                    <a:pt x="2" y="146"/>
                    <a:pt x="2" y="146"/>
                  </a:cubicBezTo>
                  <a:cubicBezTo>
                    <a:pt x="2" y="158"/>
                    <a:pt x="2" y="158"/>
                    <a:pt x="2" y="158"/>
                  </a:cubicBezTo>
                  <a:cubicBezTo>
                    <a:pt x="1" y="170"/>
                    <a:pt x="1" y="170"/>
                    <a:pt x="1" y="170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81"/>
                    <a:pt x="0" y="183"/>
                    <a:pt x="0" y="186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0" y="224"/>
                    <a:pt x="1" y="236"/>
                  </a:cubicBezTo>
                  <a:cubicBezTo>
                    <a:pt x="1" y="259"/>
                    <a:pt x="3" y="278"/>
                    <a:pt x="6" y="304"/>
                  </a:cubicBezTo>
                  <a:cubicBezTo>
                    <a:pt x="8" y="311"/>
                    <a:pt x="9" y="316"/>
                    <a:pt x="10" y="323"/>
                  </a:cubicBezTo>
                  <a:cubicBezTo>
                    <a:pt x="11" y="324"/>
                    <a:pt x="11" y="324"/>
                    <a:pt x="11" y="327"/>
                  </a:cubicBezTo>
                  <a:cubicBezTo>
                    <a:pt x="12" y="328"/>
                    <a:pt x="12" y="330"/>
                    <a:pt x="13" y="332"/>
                  </a:cubicBezTo>
                  <a:cubicBezTo>
                    <a:pt x="13" y="333"/>
                    <a:pt x="14" y="335"/>
                    <a:pt x="14" y="336"/>
                  </a:cubicBezTo>
                  <a:cubicBezTo>
                    <a:pt x="15" y="337"/>
                    <a:pt x="16" y="338"/>
                    <a:pt x="17" y="340"/>
                  </a:cubicBezTo>
                  <a:cubicBezTo>
                    <a:pt x="18" y="341"/>
                    <a:pt x="19" y="341"/>
                    <a:pt x="21" y="342"/>
                  </a:cubicBezTo>
                  <a:cubicBezTo>
                    <a:pt x="22" y="343"/>
                    <a:pt x="23" y="343"/>
                    <a:pt x="24" y="344"/>
                  </a:cubicBezTo>
                  <a:cubicBezTo>
                    <a:pt x="26" y="344"/>
                    <a:pt x="28" y="345"/>
                    <a:pt x="30" y="346"/>
                  </a:cubicBezTo>
                  <a:cubicBezTo>
                    <a:pt x="37" y="348"/>
                    <a:pt x="44" y="349"/>
                    <a:pt x="51" y="350"/>
                  </a:cubicBezTo>
                  <a:cubicBezTo>
                    <a:pt x="52" y="350"/>
                    <a:pt x="52" y="350"/>
                    <a:pt x="53" y="350"/>
                  </a:cubicBezTo>
                  <a:cubicBezTo>
                    <a:pt x="73" y="354"/>
                    <a:pt x="97" y="355"/>
                    <a:pt x="113" y="356"/>
                  </a:cubicBezTo>
                  <a:cubicBezTo>
                    <a:pt x="124" y="357"/>
                    <a:pt x="138" y="357"/>
                    <a:pt x="153" y="358"/>
                  </a:cubicBezTo>
                  <a:cubicBezTo>
                    <a:pt x="159" y="358"/>
                    <a:pt x="166" y="359"/>
                    <a:pt x="173" y="359"/>
                  </a:cubicBezTo>
                  <a:cubicBezTo>
                    <a:pt x="185" y="359"/>
                    <a:pt x="202" y="359"/>
                    <a:pt x="214" y="360"/>
                  </a:cubicBezTo>
                  <a:cubicBezTo>
                    <a:pt x="224" y="359"/>
                    <a:pt x="224" y="359"/>
                    <a:pt x="224" y="359"/>
                  </a:cubicBezTo>
                  <a:cubicBezTo>
                    <a:pt x="244" y="360"/>
                    <a:pt x="244" y="360"/>
                    <a:pt x="244" y="360"/>
                  </a:cubicBezTo>
                  <a:cubicBezTo>
                    <a:pt x="270" y="360"/>
                    <a:pt x="300" y="360"/>
                    <a:pt x="323" y="359"/>
                  </a:cubicBezTo>
                  <a:cubicBezTo>
                    <a:pt x="344" y="359"/>
                    <a:pt x="344" y="359"/>
                    <a:pt x="344" y="359"/>
                  </a:cubicBezTo>
                  <a:cubicBezTo>
                    <a:pt x="357" y="358"/>
                    <a:pt x="371" y="358"/>
                    <a:pt x="384" y="358"/>
                  </a:cubicBezTo>
                  <a:cubicBezTo>
                    <a:pt x="394" y="357"/>
                    <a:pt x="394" y="357"/>
                    <a:pt x="394" y="357"/>
                  </a:cubicBezTo>
                  <a:cubicBezTo>
                    <a:pt x="417" y="356"/>
                    <a:pt x="417" y="356"/>
                    <a:pt x="417" y="356"/>
                  </a:cubicBezTo>
                  <a:cubicBezTo>
                    <a:pt x="438" y="355"/>
                    <a:pt x="458" y="354"/>
                    <a:pt x="477" y="353"/>
                  </a:cubicBezTo>
                  <a:cubicBezTo>
                    <a:pt x="490" y="352"/>
                    <a:pt x="505" y="350"/>
                    <a:pt x="520" y="348"/>
                  </a:cubicBezTo>
                  <a:cubicBezTo>
                    <a:pt x="528" y="347"/>
                    <a:pt x="536" y="346"/>
                    <a:pt x="544" y="344"/>
                  </a:cubicBezTo>
                  <a:cubicBezTo>
                    <a:pt x="546" y="344"/>
                    <a:pt x="548" y="343"/>
                    <a:pt x="550" y="343"/>
                  </a:cubicBezTo>
                  <a:cubicBezTo>
                    <a:pt x="552" y="342"/>
                    <a:pt x="554" y="341"/>
                    <a:pt x="557" y="340"/>
                  </a:cubicBezTo>
                  <a:cubicBezTo>
                    <a:pt x="558" y="339"/>
                    <a:pt x="559" y="339"/>
                    <a:pt x="561" y="336"/>
                  </a:cubicBezTo>
                  <a:cubicBezTo>
                    <a:pt x="562" y="333"/>
                    <a:pt x="562" y="332"/>
                    <a:pt x="562" y="332"/>
                  </a:cubicBezTo>
                  <a:cubicBezTo>
                    <a:pt x="562" y="330"/>
                    <a:pt x="562" y="330"/>
                    <a:pt x="562" y="330"/>
                  </a:cubicBezTo>
                  <a:cubicBezTo>
                    <a:pt x="563" y="325"/>
                    <a:pt x="563" y="325"/>
                    <a:pt x="563" y="325"/>
                  </a:cubicBezTo>
                  <a:cubicBezTo>
                    <a:pt x="563" y="318"/>
                    <a:pt x="563" y="312"/>
                    <a:pt x="564" y="306"/>
                  </a:cubicBezTo>
                  <a:cubicBezTo>
                    <a:pt x="568" y="238"/>
                    <a:pt x="568" y="238"/>
                    <a:pt x="568" y="238"/>
                  </a:cubicBezTo>
                  <a:cubicBezTo>
                    <a:pt x="570" y="194"/>
                    <a:pt x="573" y="148"/>
                    <a:pt x="573" y="102"/>
                  </a:cubicBezTo>
                  <a:cubicBezTo>
                    <a:pt x="573" y="91"/>
                    <a:pt x="572" y="79"/>
                    <a:pt x="572" y="68"/>
                  </a:cubicBezTo>
                  <a:close/>
                  <a:moveTo>
                    <a:pt x="213" y="14"/>
                  </a:move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3" y="14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E2FAD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Rectángulo 1">
              <a:extLst>
                <a:ext uri="{FF2B5EF4-FFF2-40B4-BE49-F238E27FC236}">
                  <a16:creationId xmlns:a16="http://schemas.microsoft.com/office/drawing/2014/main" id="{5240C3AF-2F11-E641-AD02-600185D4FAD6}"/>
                </a:ext>
              </a:extLst>
            </p:cNvPr>
            <p:cNvSpPr/>
            <p:nvPr/>
          </p:nvSpPr>
          <p:spPr>
            <a:xfrm rot="20627444">
              <a:off x="330152" y="1168802"/>
              <a:ext cx="1688462" cy="1498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AR" sz="1200" dirty="0"/>
                <a:t>Se trata de dejar de hacer lo que no agrega valor</a:t>
              </a:r>
              <a:r>
                <a:rPr lang="is-IS" sz="1200" dirty="0"/>
                <a:t>…no de sumar más trabajo...</a:t>
              </a:r>
              <a:endParaRPr lang="en-US" sz="1200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763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pic>
        <p:nvPicPr>
          <p:cNvPr id="40" name="Picture 2" descr="tapa5S">
            <a:extLst>
              <a:ext uri="{FF2B5EF4-FFF2-40B4-BE49-F238E27FC236}">
                <a16:creationId xmlns:a16="http://schemas.microsoft.com/office/drawing/2014/main" id="{AB3D32DE-5D4D-3A4C-BC3B-B64CE2B3F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22" y="2094500"/>
            <a:ext cx="1250761" cy="178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ángulo 4">
            <a:extLst>
              <a:ext uri="{FF2B5EF4-FFF2-40B4-BE49-F238E27FC236}">
                <a16:creationId xmlns:a16="http://schemas.microsoft.com/office/drawing/2014/main" id="{806E2AD8-19E3-BE42-9336-82DDC09200F6}"/>
              </a:ext>
            </a:extLst>
          </p:cNvPr>
          <p:cNvSpPr/>
          <p:nvPr/>
        </p:nvSpPr>
        <p:spPr>
          <a:xfrm>
            <a:off x="770264" y="1613209"/>
            <a:ext cx="8537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5S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5EE43C8-BE5E-F148-9053-809EA408EA4D}"/>
              </a:ext>
            </a:extLst>
          </p:cNvPr>
          <p:cNvSpPr/>
          <p:nvPr/>
        </p:nvSpPr>
        <p:spPr>
          <a:xfrm>
            <a:off x="567150" y="1633264"/>
            <a:ext cx="1260000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sp>
        <p:nvSpPr>
          <p:cNvPr id="43" name="Rectángulo 4">
            <a:extLst>
              <a:ext uri="{FF2B5EF4-FFF2-40B4-BE49-F238E27FC236}">
                <a16:creationId xmlns:a16="http://schemas.microsoft.com/office/drawing/2014/main" id="{BA2A7250-C364-BB44-A880-B54C6EBC3DAD}"/>
              </a:ext>
            </a:extLst>
          </p:cNvPr>
          <p:cNvSpPr/>
          <p:nvPr/>
        </p:nvSpPr>
        <p:spPr>
          <a:xfrm>
            <a:off x="2622261" y="1573623"/>
            <a:ext cx="2664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FLUJO CONTINUO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377D47E8-3D99-574F-A52B-47D97A70EE68}"/>
              </a:ext>
            </a:extLst>
          </p:cNvPr>
          <p:cNvSpPr/>
          <p:nvPr/>
        </p:nvSpPr>
        <p:spPr>
          <a:xfrm>
            <a:off x="2622261" y="1593678"/>
            <a:ext cx="2664295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pic>
        <p:nvPicPr>
          <p:cNvPr id="51" name="Picture 4">
            <a:extLst>
              <a:ext uri="{FF2B5EF4-FFF2-40B4-BE49-F238E27FC236}">
                <a16:creationId xmlns:a16="http://schemas.microsoft.com/office/drawing/2014/main" id="{AC2BD42F-C24F-7041-A646-D29236571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6535" y="4563477"/>
            <a:ext cx="1980202" cy="14353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2" name="Rectángulo 4">
            <a:extLst>
              <a:ext uri="{FF2B5EF4-FFF2-40B4-BE49-F238E27FC236}">
                <a16:creationId xmlns:a16="http://schemas.microsoft.com/office/drawing/2014/main" id="{C17FF965-029F-6B4A-8F82-71EE3DBB0078}"/>
              </a:ext>
            </a:extLst>
          </p:cNvPr>
          <p:cNvSpPr/>
          <p:nvPr/>
        </p:nvSpPr>
        <p:spPr>
          <a:xfrm>
            <a:off x="1547517" y="4002666"/>
            <a:ext cx="1860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DESPERDICIOS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A48D2BBF-67FB-8447-BD7A-920637288068}"/>
              </a:ext>
            </a:extLst>
          </p:cNvPr>
          <p:cNvSpPr/>
          <p:nvPr/>
        </p:nvSpPr>
        <p:spPr>
          <a:xfrm>
            <a:off x="1490997" y="4022721"/>
            <a:ext cx="1973252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pic>
        <p:nvPicPr>
          <p:cNvPr id="66" name="Picture 1">
            <a:extLst>
              <a:ext uri="{FF2B5EF4-FFF2-40B4-BE49-F238E27FC236}">
                <a16:creationId xmlns:a16="http://schemas.microsoft.com/office/drawing/2014/main" id="{0B0F009D-DB94-5E41-A287-B328CFD2A5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8733" y="2093189"/>
            <a:ext cx="2517725" cy="16906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Hexágono 16">
            <a:extLst>
              <a:ext uri="{FF2B5EF4-FFF2-40B4-BE49-F238E27FC236}">
                <a16:creationId xmlns:a16="http://schemas.microsoft.com/office/drawing/2014/main" id="{FC42DCC7-2A84-461F-917C-45D31FD87875}"/>
              </a:ext>
            </a:extLst>
          </p:cNvPr>
          <p:cNvSpPr/>
          <p:nvPr/>
        </p:nvSpPr>
        <p:spPr>
          <a:xfrm>
            <a:off x="4646126" y="4661192"/>
            <a:ext cx="1399090" cy="1223406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 dirty="0">
              <a:solidFill>
                <a:srgbClr val="000066"/>
              </a:solidFill>
              <a:latin typeface="Humanst521 Lt BT" panose="020B04020202040203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EB5AF35-54B0-4454-8BF8-7595E4DF0F4A}"/>
              </a:ext>
            </a:extLst>
          </p:cNvPr>
          <p:cNvSpPr/>
          <p:nvPr/>
        </p:nvSpPr>
        <p:spPr>
          <a:xfrm>
            <a:off x="4920680" y="4040461"/>
            <a:ext cx="8537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PDCA</a:t>
            </a:r>
          </a:p>
        </p:txBody>
      </p:sp>
      <p:sp>
        <p:nvSpPr>
          <p:cNvPr id="6" name="Rounded Rectangle 46">
            <a:extLst>
              <a:ext uri="{FF2B5EF4-FFF2-40B4-BE49-F238E27FC236}">
                <a16:creationId xmlns:a16="http://schemas.microsoft.com/office/drawing/2014/main" id="{82C1C474-F7BD-459A-8384-ADC7C621A3BF}"/>
              </a:ext>
            </a:extLst>
          </p:cNvPr>
          <p:cNvSpPr/>
          <p:nvPr/>
        </p:nvSpPr>
        <p:spPr>
          <a:xfrm>
            <a:off x="4717566" y="4060516"/>
            <a:ext cx="1260000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pic>
        <p:nvPicPr>
          <p:cNvPr id="9" name="Picture 38" descr="Ishikawa fishbone diagram">
            <a:hlinkClick r:id="rId8"/>
            <a:extLst>
              <a:ext uri="{FF2B5EF4-FFF2-40B4-BE49-F238E27FC236}">
                <a16:creationId xmlns:a16="http://schemas.microsoft.com/office/drawing/2014/main" id="{91182F0D-F63A-4E3C-9DEE-7AF2F9705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995"/>
          <a:stretch>
            <a:fillRect/>
          </a:stretch>
        </p:blipFill>
        <p:spPr bwMode="auto">
          <a:xfrm>
            <a:off x="6424896" y="4724070"/>
            <a:ext cx="1741352" cy="9663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ángulo 4">
            <a:extLst>
              <a:ext uri="{FF2B5EF4-FFF2-40B4-BE49-F238E27FC236}">
                <a16:creationId xmlns:a16="http://schemas.microsoft.com/office/drawing/2014/main" id="{5ACF5E62-07F0-4B01-A362-CDA14A065B2A}"/>
              </a:ext>
            </a:extLst>
          </p:cNvPr>
          <p:cNvSpPr/>
          <p:nvPr/>
        </p:nvSpPr>
        <p:spPr>
          <a:xfrm>
            <a:off x="6214103" y="4047067"/>
            <a:ext cx="20948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CAUSA / EFECTO</a:t>
            </a:r>
          </a:p>
        </p:txBody>
      </p:sp>
      <p:sp>
        <p:nvSpPr>
          <p:cNvPr id="15" name="Rounded Rectangle 55">
            <a:extLst>
              <a:ext uri="{FF2B5EF4-FFF2-40B4-BE49-F238E27FC236}">
                <a16:creationId xmlns:a16="http://schemas.microsoft.com/office/drawing/2014/main" id="{2CA62364-73B6-47FE-A41C-DB9EA95F95AA}"/>
              </a:ext>
            </a:extLst>
          </p:cNvPr>
          <p:cNvSpPr/>
          <p:nvPr/>
        </p:nvSpPr>
        <p:spPr>
          <a:xfrm>
            <a:off x="6339606" y="4067122"/>
            <a:ext cx="1824524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sp>
        <p:nvSpPr>
          <p:cNvPr id="17" name="Rectángulo 4">
            <a:extLst>
              <a:ext uri="{FF2B5EF4-FFF2-40B4-BE49-F238E27FC236}">
                <a16:creationId xmlns:a16="http://schemas.microsoft.com/office/drawing/2014/main" id="{97D17003-F9E8-4EC7-A67E-B3FEA8F6330C}"/>
              </a:ext>
            </a:extLst>
          </p:cNvPr>
          <p:cNvSpPr/>
          <p:nvPr/>
        </p:nvSpPr>
        <p:spPr>
          <a:xfrm>
            <a:off x="5900385" y="1575690"/>
            <a:ext cx="2664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5 POR QUÉ</a:t>
            </a:r>
          </a:p>
        </p:txBody>
      </p:sp>
      <p:sp>
        <p:nvSpPr>
          <p:cNvPr id="18" name="Rounded Rectangle 43">
            <a:extLst>
              <a:ext uri="{FF2B5EF4-FFF2-40B4-BE49-F238E27FC236}">
                <a16:creationId xmlns:a16="http://schemas.microsoft.com/office/drawing/2014/main" id="{652F5B45-03A3-4D1C-AB88-59A1836B20BF}"/>
              </a:ext>
            </a:extLst>
          </p:cNvPr>
          <p:cNvSpPr/>
          <p:nvPr/>
        </p:nvSpPr>
        <p:spPr>
          <a:xfrm>
            <a:off x="5900385" y="1595745"/>
            <a:ext cx="2664295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pic>
        <p:nvPicPr>
          <p:cNvPr id="19" name="Imagen 26">
            <a:extLst>
              <a:ext uri="{FF2B5EF4-FFF2-40B4-BE49-F238E27FC236}">
                <a16:creationId xmlns:a16="http://schemas.microsoft.com/office/drawing/2014/main" id="{70FC13DF-1E50-4FE2-BA56-B3B1EFE04B1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37680" y="2093189"/>
            <a:ext cx="2214325" cy="1764607"/>
          </a:xfrm>
          <a:prstGeom prst="rect">
            <a:avLst/>
          </a:prstGeom>
        </p:spPr>
      </p:pic>
      <p:sp>
        <p:nvSpPr>
          <p:cNvPr id="7" name="2 Marcador de contenido">
            <a:extLst>
              <a:ext uri="{FF2B5EF4-FFF2-40B4-BE49-F238E27FC236}">
                <a16:creationId xmlns:a16="http://schemas.microsoft.com/office/drawing/2014/main" id="{AB7B653B-A34B-4FA5-8442-4D3B261707AB}"/>
              </a:ext>
            </a:extLst>
          </p:cNvPr>
          <p:cNvSpPr txBox="1">
            <a:spLocks/>
          </p:cNvSpPr>
          <p:nvPr/>
        </p:nvSpPr>
        <p:spPr>
          <a:xfrm>
            <a:off x="2063141" y="925405"/>
            <a:ext cx="5556860" cy="627353"/>
          </a:xfrm>
          <a:prstGeom prst="rect">
            <a:avLst/>
          </a:prstGeom>
        </p:spPr>
        <p:txBody>
          <a:bodyPr vert="horz" lIns="98467" tIns="49234" rIns="98467" bIns="49234" rtlCol="0">
            <a:normAutofit/>
          </a:bodyPr>
          <a:lstStyle>
            <a:lvl1pPr marL="369250" indent="-369250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043" indent="-307709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0835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3169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5504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7838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172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2506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4840" indent="-246167" algn="l" defTabSz="9846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s-AR" altLang="es-AR" sz="2800" b="1" dirty="0"/>
              <a:t>HERRAMIENTAS / METODOLOGIAS</a:t>
            </a:r>
          </a:p>
        </p:txBody>
      </p:sp>
    </p:spTree>
    <p:extLst>
      <p:ext uri="{BB962C8B-B14F-4D97-AF65-F5344CB8AC3E}">
        <p14:creationId xmlns:p14="http://schemas.microsoft.com/office/powerpoint/2010/main" val="99995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pic>
        <p:nvPicPr>
          <p:cNvPr id="29" name="Imagen 2">
            <a:extLst>
              <a:ext uri="{FF2B5EF4-FFF2-40B4-BE49-F238E27FC236}">
                <a16:creationId xmlns:a16="http://schemas.microsoft.com/office/drawing/2014/main" id="{64D81E18-6D82-DF43-8840-A5FEE362CF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247" b="10449"/>
          <a:stretch/>
        </p:blipFill>
        <p:spPr>
          <a:xfrm>
            <a:off x="436309" y="2090343"/>
            <a:ext cx="2108183" cy="1290076"/>
          </a:xfrm>
          <a:prstGeom prst="rect">
            <a:avLst/>
          </a:prstGeom>
        </p:spPr>
      </p:pic>
      <p:pic>
        <p:nvPicPr>
          <p:cNvPr id="30" name="Imagen 3">
            <a:extLst>
              <a:ext uri="{FF2B5EF4-FFF2-40B4-BE49-F238E27FC236}">
                <a16:creationId xmlns:a16="http://schemas.microsoft.com/office/drawing/2014/main" id="{BCCD60E3-74A4-AD42-BBCF-177928541E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447" b="5565"/>
          <a:stretch/>
        </p:blipFill>
        <p:spPr>
          <a:xfrm>
            <a:off x="3232834" y="2090343"/>
            <a:ext cx="1949039" cy="1313631"/>
          </a:xfrm>
          <a:prstGeom prst="rect">
            <a:avLst/>
          </a:prstGeom>
        </p:spPr>
      </p:pic>
      <p:sp>
        <p:nvSpPr>
          <p:cNvPr id="31" name="Flecha: a la derecha 5">
            <a:extLst>
              <a:ext uri="{FF2B5EF4-FFF2-40B4-BE49-F238E27FC236}">
                <a16:creationId xmlns:a16="http://schemas.microsoft.com/office/drawing/2014/main" id="{27AFD5FF-B562-DD46-B591-8945648881F1}"/>
              </a:ext>
            </a:extLst>
          </p:cNvPr>
          <p:cNvSpPr/>
          <p:nvPr/>
        </p:nvSpPr>
        <p:spPr>
          <a:xfrm>
            <a:off x="2701654" y="2495527"/>
            <a:ext cx="460727" cy="3290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Rectángulo 4">
            <a:extLst>
              <a:ext uri="{FF2B5EF4-FFF2-40B4-BE49-F238E27FC236}">
                <a16:creationId xmlns:a16="http://schemas.microsoft.com/office/drawing/2014/main" id="{A3C1882B-8AF0-D746-B9C5-301AADE46880}"/>
              </a:ext>
            </a:extLst>
          </p:cNvPr>
          <p:cNvSpPr/>
          <p:nvPr/>
        </p:nvSpPr>
        <p:spPr>
          <a:xfrm>
            <a:off x="502898" y="1506842"/>
            <a:ext cx="4683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HEIJUNKA - BALANCEO Y NIVELACION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C6DD39D-6B52-344E-811A-C728A1B11ABD}"/>
              </a:ext>
            </a:extLst>
          </p:cNvPr>
          <p:cNvSpPr/>
          <p:nvPr/>
        </p:nvSpPr>
        <p:spPr>
          <a:xfrm>
            <a:off x="502899" y="1526897"/>
            <a:ext cx="4683787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grpSp>
        <p:nvGrpSpPr>
          <p:cNvPr id="64" name="Group 134">
            <a:extLst>
              <a:ext uri="{FF2B5EF4-FFF2-40B4-BE49-F238E27FC236}">
                <a16:creationId xmlns:a16="http://schemas.microsoft.com/office/drawing/2014/main" id="{1623BC9F-C669-EF4B-8969-BD90AF69B059}"/>
              </a:ext>
            </a:extLst>
          </p:cNvPr>
          <p:cNvGrpSpPr>
            <a:grpSpLocks/>
          </p:cNvGrpSpPr>
          <p:nvPr/>
        </p:nvGrpSpPr>
        <p:grpSpPr bwMode="auto">
          <a:xfrm>
            <a:off x="6051378" y="1959593"/>
            <a:ext cx="2497170" cy="1606139"/>
            <a:chOff x="1292" y="2385"/>
            <a:chExt cx="1769" cy="954"/>
          </a:xfrm>
        </p:grpSpPr>
        <p:pic>
          <p:nvPicPr>
            <p:cNvPr id="65" name="Picture 59" descr="Copia de Explorar00">
              <a:extLst>
                <a:ext uri="{FF2B5EF4-FFF2-40B4-BE49-F238E27FC236}">
                  <a16:creationId xmlns:a16="http://schemas.microsoft.com/office/drawing/2014/main" id="{D51C76E7-C708-3F4E-84CA-71BF62094F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81" t="13182" r="16634" b="22072"/>
            <a:stretch>
              <a:fillRect/>
            </a:stretch>
          </p:blipFill>
          <p:spPr bwMode="auto">
            <a:xfrm>
              <a:off x="1292" y="2385"/>
              <a:ext cx="1769" cy="95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6" name="Group 60">
              <a:extLst>
                <a:ext uri="{FF2B5EF4-FFF2-40B4-BE49-F238E27FC236}">
                  <a16:creationId xmlns:a16="http://schemas.microsoft.com/office/drawing/2014/main" id="{02C43FBB-9A9D-DF44-9801-0734A5FFFC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9" y="2419"/>
              <a:ext cx="119" cy="184"/>
              <a:chOff x="4374" y="4707"/>
              <a:chExt cx="2880" cy="4571"/>
            </a:xfrm>
          </p:grpSpPr>
          <p:sp>
            <p:nvSpPr>
              <p:cNvPr id="121" name="Rectangle 61">
                <a:extLst>
                  <a:ext uri="{FF2B5EF4-FFF2-40B4-BE49-F238E27FC236}">
                    <a16:creationId xmlns:a16="http://schemas.microsoft.com/office/drawing/2014/main" id="{8D2A93C3-A21C-E345-B5EB-D37020C3EA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4" y="4707"/>
                <a:ext cx="2880" cy="226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s-AR" altLang="es-AR" sz="2400" b="1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  <p:grpSp>
            <p:nvGrpSpPr>
              <p:cNvPr id="122" name="Group 62">
                <a:extLst>
                  <a:ext uri="{FF2B5EF4-FFF2-40B4-BE49-F238E27FC236}">
                    <a16:creationId xmlns:a16="http://schemas.microsoft.com/office/drawing/2014/main" id="{43CCB9DB-C57E-0749-8993-97374CC919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50" y="5021"/>
                <a:ext cx="1728" cy="1647"/>
                <a:chOff x="4950" y="5021"/>
                <a:chExt cx="1728" cy="1647"/>
              </a:xfrm>
            </p:grpSpPr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C44CC2E9-0C7E-DF40-849F-421C530B77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2" y="5034"/>
                  <a:ext cx="1716" cy="16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s-AR" altLang="es-AR" sz="2400" b="1">
                    <a:solidFill>
                      <a:schemeClr val="tx1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" name="Line 64">
                  <a:extLst>
                    <a:ext uri="{FF2B5EF4-FFF2-40B4-BE49-F238E27FC236}">
                      <a16:creationId xmlns:a16="http://schemas.microsoft.com/office/drawing/2014/main" id="{06B6C1C5-16C5-A945-A6BD-46C675E407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2" y="5060"/>
                  <a:ext cx="588" cy="51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26" name="Line 65">
                  <a:extLst>
                    <a:ext uri="{FF2B5EF4-FFF2-40B4-BE49-F238E27FC236}">
                      <a16:creationId xmlns:a16="http://schemas.microsoft.com/office/drawing/2014/main" id="{5D8915E2-BDEA-7E44-BF84-428663DB00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962" y="5060"/>
                  <a:ext cx="1056" cy="94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27" name="Line 66">
                  <a:extLst>
                    <a:ext uri="{FF2B5EF4-FFF2-40B4-BE49-F238E27FC236}">
                      <a16:creationId xmlns:a16="http://schemas.microsoft.com/office/drawing/2014/main" id="{E73655AB-8D73-C240-8D5B-E6A3904503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70" y="5178"/>
                  <a:ext cx="1224" cy="108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28" name="Line 67">
                  <a:extLst>
                    <a:ext uri="{FF2B5EF4-FFF2-40B4-BE49-F238E27FC236}">
                      <a16:creationId xmlns:a16="http://schemas.microsoft.com/office/drawing/2014/main" id="{E772D762-7813-4A42-9DF0-3AADF30F22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50" y="5361"/>
                  <a:ext cx="1260" cy="111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29" name="Line 68">
                  <a:extLst>
                    <a:ext uri="{FF2B5EF4-FFF2-40B4-BE49-F238E27FC236}">
                      <a16:creationId xmlns:a16="http://schemas.microsoft.com/office/drawing/2014/main" id="{4A222CB3-D5D2-904D-86B7-A37E30DF1B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502" y="5622"/>
                  <a:ext cx="1140" cy="99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30" name="Line 69">
                  <a:extLst>
                    <a:ext uri="{FF2B5EF4-FFF2-40B4-BE49-F238E27FC236}">
                      <a16:creationId xmlns:a16="http://schemas.microsoft.com/office/drawing/2014/main" id="{D4965FF1-7ED7-D44B-A5FC-9BEAA89F06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946" y="6028"/>
                  <a:ext cx="708" cy="6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31" name="Line 70">
                  <a:extLst>
                    <a:ext uri="{FF2B5EF4-FFF2-40B4-BE49-F238E27FC236}">
                      <a16:creationId xmlns:a16="http://schemas.microsoft.com/office/drawing/2014/main" id="{442EE99F-9A9A-6247-9A48-423E5E62A9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950" y="5021"/>
                  <a:ext cx="912" cy="81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32" name="Line 71">
                  <a:extLst>
                    <a:ext uri="{FF2B5EF4-FFF2-40B4-BE49-F238E27FC236}">
                      <a16:creationId xmlns:a16="http://schemas.microsoft.com/office/drawing/2014/main" id="{6325B29F-A557-D24C-B188-9A3247F957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0" y="5112"/>
                  <a:ext cx="1152" cy="102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33" name="Line 72">
                  <a:extLst>
                    <a:ext uri="{FF2B5EF4-FFF2-40B4-BE49-F238E27FC236}">
                      <a16:creationId xmlns:a16="http://schemas.microsoft.com/office/drawing/2014/main" id="{12C9F687-4DB1-4F42-808A-F53F29E88A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54" y="5256"/>
                  <a:ext cx="1260" cy="111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34" name="Line 73">
                  <a:extLst>
                    <a:ext uri="{FF2B5EF4-FFF2-40B4-BE49-F238E27FC236}">
                      <a16:creationId xmlns:a16="http://schemas.microsoft.com/office/drawing/2014/main" id="{4FE89186-3861-2441-8E30-250ADFEFA8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370" y="5492"/>
                  <a:ext cx="1212" cy="105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35" name="Line 74">
                  <a:extLst>
                    <a:ext uri="{FF2B5EF4-FFF2-40B4-BE49-F238E27FC236}">
                      <a16:creationId xmlns:a16="http://schemas.microsoft.com/office/drawing/2014/main" id="{4087E5D3-5A8B-F643-A9A8-C9750A0A8C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94" y="5805"/>
                  <a:ext cx="984" cy="86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36" name="Line 75">
                  <a:extLst>
                    <a:ext uri="{FF2B5EF4-FFF2-40B4-BE49-F238E27FC236}">
                      <a16:creationId xmlns:a16="http://schemas.microsoft.com/office/drawing/2014/main" id="{1242CEAD-D796-7143-9502-9AC7693E58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198" y="6250"/>
                  <a:ext cx="372" cy="3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sp>
            <p:nvSpPr>
              <p:cNvPr id="123" name="Text Box 76">
                <a:extLst>
                  <a:ext uri="{FF2B5EF4-FFF2-40B4-BE49-F238E27FC236}">
                    <a16:creationId xmlns:a16="http://schemas.microsoft.com/office/drawing/2014/main" id="{41965BD8-2EF2-0443-A204-16032A4A1F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4" y="6396"/>
                <a:ext cx="2880" cy="28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s-ES_tradnl" altLang="es-AR" sz="600" b="1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7" name="Oval 80">
              <a:extLst>
                <a:ext uri="{FF2B5EF4-FFF2-40B4-BE49-F238E27FC236}">
                  <a16:creationId xmlns:a16="http://schemas.microsoft.com/office/drawing/2014/main" id="{29B3E8D2-E408-5D43-A059-67504BA15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387"/>
              <a:ext cx="205" cy="178"/>
            </a:xfrm>
            <a:prstGeom prst="ellipse">
              <a:avLst/>
            </a:prstGeom>
            <a:noFill/>
            <a:ln w="571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AR" altLang="es-AR" sz="2400" b="1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8" name="Oval 81">
              <a:extLst>
                <a:ext uri="{FF2B5EF4-FFF2-40B4-BE49-F238E27FC236}">
                  <a16:creationId xmlns:a16="http://schemas.microsoft.com/office/drawing/2014/main" id="{0A592773-A412-FD43-8439-339C46B893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2387"/>
              <a:ext cx="205" cy="178"/>
            </a:xfrm>
            <a:prstGeom prst="ellipse">
              <a:avLst/>
            </a:prstGeom>
            <a:noFill/>
            <a:ln w="571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AR" altLang="es-AR" sz="2400" b="1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9" name="Oval 82">
              <a:extLst>
                <a:ext uri="{FF2B5EF4-FFF2-40B4-BE49-F238E27FC236}">
                  <a16:creationId xmlns:a16="http://schemas.microsoft.com/office/drawing/2014/main" id="{1F1533C2-DEC1-614A-9223-E5EEC9418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" y="2578"/>
              <a:ext cx="819" cy="461"/>
            </a:xfrm>
            <a:prstGeom prst="ellipse">
              <a:avLst/>
            </a:prstGeom>
            <a:noFill/>
            <a:ln w="571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ES_tradnl" altLang="es-AR" sz="2400">
                <a:solidFill>
                  <a:srgbClr val="FF6600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70" name="Group 83">
              <a:extLst>
                <a:ext uri="{FF2B5EF4-FFF2-40B4-BE49-F238E27FC236}">
                  <a16:creationId xmlns:a16="http://schemas.microsoft.com/office/drawing/2014/main" id="{40913ECF-D3F8-E440-B7D8-DF4190AE50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0" y="2568"/>
              <a:ext cx="119" cy="185"/>
              <a:chOff x="4374" y="4707"/>
              <a:chExt cx="2880" cy="4584"/>
            </a:xfrm>
          </p:grpSpPr>
          <p:sp>
            <p:nvSpPr>
              <p:cNvPr id="105" name="Rectangle 84">
                <a:extLst>
                  <a:ext uri="{FF2B5EF4-FFF2-40B4-BE49-F238E27FC236}">
                    <a16:creationId xmlns:a16="http://schemas.microsoft.com/office/drawing/2014/main" id="{68A86AC3-F54B-1D40-8966-A708EB205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4" y="4707"/>
                <a:ext cx="2880" cy="226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s-AR" altLang="es-AR" sz="2400" b="1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  <p:grpSp>
            <p:nvGrpSpPr>
              <p:cNvPr id="106" name="Group 85">
                <a:extLst>
                  <a:ext uri="{FF2B5EF4-FFF2-40B4-BE49-F238E27FC236}">
                    <a16:creationId xmlns:a16="http://schemas.microsoft.com/office/drawing/2014/main" id="{3DC9B0F7-3536-C041-9EF4-DD1652BDF7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50" y="5021"/>
                <a:ext cx="1728" cy="1647"/>
                <a:chOff x="4950" y="5021"/>
                <a:chExt cx="1728" cy="1647"/>
              </a:xfrm>
            </p:grpSpPr>
            <p:sp>
              <p:nvSpPr>
                <p:cNvPr id="108" name="Oval 86">
                  <a:extLst>
                    <a:ext uri="{FF2B5EF4-FFF2-40B4-BE49-F238E27FC236}">
                      <a16:creationId xmlns:a16="http://schemas.microsoft.com/office/drawing/2014/main" id="{3AA4DE7E-C6B6-8640-94C3-5FF2726DC7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2" y="5034"/>
                  <a:ext cx="1716" cy="16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s-AR" altLang="es-AR" sz="2400" b="1">
                    <a:solidFill>
                      <a:schemeClr val="tx1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" name="Line 87">
                  <a:extLst>
                    <a:ext uri="{FF2B5EF4-FFF2-40B4-BE49-F238E27FC236}">
                      <a16:creationId xmlns:a16="http://schemas.microsoft.com/office/drawing/2014/main" id="{43CD8D2D-78E1-554C-B31A-94E6062644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2" y="5060"/>
                  <a:ext cx="588" cy="51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10" name="Line 88">
                  <a:extLst>
                    <a:ext uri="{FF2B5EF4-FFF2-40B4-BE49-F238E27FC236}">
                      <a16:creationId xmlns:a16="http://schemas.microsoft.com/office/drawing/2014/main" id="{47371975-2DB0-AE40-96A1-8C964C74C0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962" y="5060"/>
                  <a:ext cx="1056" cy="94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11" name="Line 89">
                  <a:extLst>
                    <a:ext uri="{FF2B5EF4-FFF2-40B4-BE49-F238E27FC236}">
                      <a16:creationId xmlns:a16="http://schemas.microsoft.com/office/drawing/2014/main" id="{6C634D96-2254-9947-89D0-A73C6CAE2E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70" y="5178"/>
                  <a:ext cx="1224" cy="108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12" name="Line 90">
                  <a:extLst>
                    <a:ext uri="{FF2B5EF4-FFF2-40B4-BE49-F238E27FC236}">
                      <a16:creationId xmlns:a16="http://schemas.microsoft.com/office/drawing/2014/main" id="{5F758053-EB1A-8643-8C83-4E0A8D25D1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50" y="5361"/>
                  <a:ext cx="1260" cy="111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13" name="Line 91">
                  <a:extLst>
                    <a:ext uri="{FF2B5EF4-FFF2-40B4-BE49-F238E27FC236}">
                      <a16:creationId xmlns:a16="http://schemas.microsoft.com/office/drawing/2014/main" id="{DC4ACB43-1DEA-5C4A-8C42-C7FBE3E180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502" y="5622"/>
                  <a:ext cx="1140" cy="99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14" name="Line 92">
                  <a:extLst>
                    <a:ext uri="{FF2B5EF4-FFF2-40B4-BE49-F238E27FC236}">
                      <a16:creationId xmlns:a16="http://schemas.microsoft.com/office/drawing/2014/main" id="{B305A77A-A739-3443-BF25-6D38C3FD28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946" y="6028"/>
                  <a:ext cx="708" cy="6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15" name="Line 93">
                  <a:extLst>
                    <a:ext uri="{FF2B5EF4-FFF2-40B4-BE49-F238E27FC236}">
                      <a16:creationId xmlns:a16="http://schemas.microsoft.com/office/drawing/2014/main" id="{9B5C279C-2CDC-5A46-B508-E50F8B396B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950" y="5021"/>
                  <a:ext cx="912" cy="81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16" name="Line 94">
                  <a:extLst>
                    <a:ext uri="{FF2B5EF4-FFF2-40B4-BE49-F238E27FC236}">
                      <a16:creationId xmlns:a16="http://schemas.microsoft.com/office/drawing/2014/main" id="{D6801FF7-2AF7-2C40-829E-4CAA44F31C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0" y="5112"/>
                  <a:ext cx="1152" cy="102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17" name="Line 95">
                  <a:extLst>
                    <a:ext uri="{FF2B5EF4-FFF2-40B4-BE49-F238E27FC236}">
                      <a16:creationId xmlns:a16="http://schemas.microsoft.com/office/drawing/2014/main" id="{81DBEA57-B4F0-A745-9179-2A8222D46D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54" y="5256"/>
                  <a:ext cx="1260" cy="111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18" name="Line 96">
                  <a:extLst>
                    <a:ext uri="{FF2B5EF4-FFF2-40B4-BE49-F238E27FC236}">
                      <a16:creationId xmlns:a16="http://schemas.microsoft.com/office/drawing/2014/main" id="{251FB91D-2632-6D49-974C-B13A4E64F7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370" y="5492"/>
                  <a:ext cx="1212" cy="105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19" name="Line 97">
                  <a:extLst>
                    <a:ext uri="{FF2B5EF4-FFF2-40B4-BE49-F238E27FC236}">
                      <a16:creationId xmlns:a16="http://schemas.microsoft.com/office/drawing/2014/main" id="{0FF76D17-7C11-5F49-86BE-54E5242E6D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94" y="5805"/>
                  <a:ext cx="984" cy="86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20" name="Line 98">
                  <a:extLst>
                    <a:ext uri="{FF2B5EF4-FFF2-40B4-BE49-F238E27FC236}">
                      <a16:creationId xmlns:a16="http://schemas.microsoft.com/office/drawing/2014/main" id="{D57BF834-A004-8549-935E-D65A92CD3B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198" y="6250"/>
                  <a:ext cx="372" cy="3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sp>
            <p:nvSpPr>
              <p:cNvPr id="107" name="Text Box 99">
                <a:extLst>
                  <a:ext uri="{FF2B5EF4-FFF2-40B4-BE49-F238E27FC236}">
                    <a16:creationId xmlns:a16="http://schemas.microsoft.com/office/drawing/2014/main" id="{BF88DC99-34C7-F44E-85D7-263A623FE3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4" y="6401"/>
                <a:ext cx="2880" cy="28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s-ES_tradnl" altLang="es-AR" sz="600" b="1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1" name="Group 100">
              <a:extLst>
                <a:ext uri="{FF2B5EF4-FFF2-40B4-BE49-F238E27FC236}">
                  <a16:creationId xmlns:a16="http://schemas.microsoft.com/office/drawing/2014/main" id="{BE9BD3C4-D815-9548-9792-0D2D80D406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09" y="2387"/>
              <a:ext cx="120" cy="185"/>
              <a:chOff x="4374" y="4707"/>
              <a:chExt cx="2880" cy="4597"/>
            </a:xfrm>
          </p:grpSpPr>
          <p:sp>
            <p:nvSpPr>
              <p:cNvPr id="89" name="Rectangle 101">
                <a:extLst>
                  <a:ext uri="{FF2B5EF4-FFF2-40B4-BE49-F238E27FC236}">
                    <a16:creationId xmlns:a16="http://schemas.microsoft.com/office/drawing/2014/main" id="{11550C27-B84E-C347-9024-B91DDD821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4" y="4707"/>
                <a:ext cx="2880" cy="226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s-AR" altLang="es-AR" sz="2400" b="1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  <p:grpSp>
            <p:nvGrpSpPr>
              <p:cNvPr id="90" name="Group 102">
                <a:extLst>
                  <a:ext uri="{FF2B5EF4-FFF2-40B4-BE49-F238E27FC236}">
                    <a16:creationId xmlns:a16="http://schemas.microsoft.com/office/drawing/2014/main" id="{4AE263DD-6AFB-E74B-9A7E-322E33E1C6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50" y="5021"/>
                <a:ext cx="1728" cy="1647"/>
                <a:chOff x="4950" y="5021"/>
                <a:chExt cx="1728" cy="1647"/>
              </a:xfrm>
            </p:grpSpPr>
            <p:sp>
              <p:nvSpPr>
                <p:cNvPr id="92" name="Oval 103">
                  <a:extLst>
                    <a:ext uri="{FF2B5EF4-FFF2-40B4-BE49-F238E27FC236}">
                      <a16:creationId xmlns:a16="http://schemas.microsoft.com/office/drawing/2014/main" id="{7E99FA12-B1CE-E04B-8C6B-A0929772C8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2" y="5034"/>
                  <a:ext cx="1716" cy="16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s-AR" altLang="es-AR" sz="2400" b="1">
                    <a:solidFill>
                      <a:schemeClr val="tx1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3" name="Line 104">
                  <a:extLst>
                    <a:ext uri="{FF2B5EF4-FFF2-40B4-BE49-F238E27FC236}">
                      <a16:creationId xmlns:a16="http://schemas.microsoft.com/office/drawing/2014/main" id="{AA88E331-F775-5044-90F3-7899D803E5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2" y="5060"/>
                  <a:ext cx="588" cy="51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94" name="Line 105">
                  <a:extLst>
                    <a:ext uri="{FF2B5EF4-FFF2-40B4-BE49-F238E27FC236}">
                      <a16:creationId xmlns:a16="http://schemas.microsoft.com/office/drawing/2014/main" id="{09059E17-6E2F-8F41-8B8F-F07009B96C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962" y="5060"/>
                  <a:ext cx="1056" cy="94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95" name="Line 106">
                  <a:extLst>
                    <a:ext uri="{FF2B5EF4-FFF2-40B4-BE49-F238E27FC236}">
                      <a16:creationId xmlns:a16="http://schemas.microsoft.com/office/drawing/2014/main" id="{489B6BC4-F862-D24A-ACE0-E76CDF3B99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70" y="5178"/>
                  <a:ext cx="1224" cy="108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96" name="Line 107">
                  <a:extLst>
                    <a:ext uri="{FF2B5EF4-FFF2-40B4-BE49-F238E27FC236}">
                      <a16:creationId xmlns:a16="http://schemas.microsoft.com/office/drawing/2014/main" id="{210FF282-EAFE-2441-BC5F-62AD02BD85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50" y="5361"/>
                  <a:ext cx="1260" cy="111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97" name="Line 108">
                  <a:extLst>
                    <a:ext uri="{FF2B5EF4-FFF2-40B4-BE49-F238E27FC236}">
                      <a16:creationId xmlns:a16="http://schemas.microsoft.com/office/drawing/2014/main" id="{97C2C4B4-6A01-D441-9B8F-73D331931A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502" y="5622"/>
                  <a:ext cx="1140" cy="99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98" name="Line 109">
                  <a:extLst>
                    <a:ext uri="{FF2B5EF4-FFF2-40B4-BE49-F238E27FC236}">
                      <a16:creationId xmlns:a16="http://schemas.microsoft.com/office/drawing/2014/main" id="{1599BC1C-FE7C-D348-8877-28E5FD5621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946" y="6028"/>
                  <a:ext cx="708" cy="6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99" name="Line 110">
                  <a:extLst>
                    <a:ext uri="{FF2B5EF4-FFF2-40B4-BE49-F238E27FC236}">
                      <a16:creationId xmlns:a16="http://schemas.microsoft.com/office/drawing/2014/main" id="{3DBFA439-5398-D845-ABB5-560376708F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950" y="5021"/>
                  <a:ext cx="912" cy="81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00" name="Line 111">
                  <a:extLst>
                    <a:ext uri="{FF2B5EF4-FFF2-40B4-BE49-F238E27FC236}">
                      <a16:creationId xmlns:a16="http://schemas.microsoft.com/office/drawing/2014/main" id="{547CDB50-533B-404A-9957-A30D80DEE9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0" y="5112"/>
                  <a:ext cx="1152" cy="102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01" name="Line 112">
                  <a:extLst>
                    <a:ext uri="{FF2B5EF4-FFF2-40B4-BE49-F238E27FC236}">
                      <a16:creationId xmlns:a16="http://schemas.microsoft.com/office/drawing/2014/main" id="{8D24A85A-F9AC-9645-A3BC-4F9C3183E0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54" y="5256"/>
                  <a:ext cx="1260" cy="111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02" name="Line 113">
                  <a:extLst>
                    <a:ext uri="{FF2B5EF4-FFF2-40B4-BE49-F238E27FC236}">
                      <a16:creationId xmlns:a16="http://schemas.microsoft.com/office/drawing/2014/main" id="{E72C3BD0-80BD-8140-B376-364EBE7BD2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370" y="5492"/>
                  <a:ext cx="1212" cy="105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03" name="Line 114">
                  <a:extLst>
                    <a:ext uri="{FF2B5EF4-FFF2-40B4-BE49-F238E27FC236}">
                      <a16:creationId xmlns:a16="http://schemas.microsoft.com/office/drawing/2014/main" id="{657B9A9C-4AE9-3244-8B4D-0A3A4B8ACF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94" y="5805"/>
                  <a:ext cx="984" cy="86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04" name="Line 115">
                  <a:extLst>
                    <a:ext uri="{FF2B5EF4-FFF2-40B4-BE49-F238E27FC236}">
                      <a16:creationId xmlns:a16="http://schemas.microsoft.com/office/drawing/2014/main" id="{FCB2F167-8832-174C-AD78-06CEE709D4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198" y="6250"/>
                  <a:ext cx="372" cy="3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sp>
            <p:nvSpPr>
              <p:cNvPr id="91" name="Text Box 116">
                <a:extLst>
                  <a:ext uri="{FF2B5EF4-FFF2-40B4-BE49-F238E27FC236}">
                    <a16:creationId xmlns:a16="http://schemas.microsoft.com/office/drawing/2014/main" id="{359C619E-B15A-EA46-8A5B-E4BCE22B47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4" y="6406"/>
                <a:ext cx="2880" cy="2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s-ES_tradnl" altLang="es-AR" sz="600" b="1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2" name="Group 117">
              <a:extLst>
                <a:ext uri="{FF2B5EF4-FFF2-40B4-BE49-F238E27FC236}">
                  <a16:creationId xmlns:a16="http://schemas.microsoft.com/office/drawing/2014/main" id="{910EE7FA-240F-BF45-A0FA-69A08DE3AC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1" y="2935"/>
              <a:ext cx="119" cy="184"/>
              <a:chOff x="4374" y="4707"/>
              <a:chExt cx="2880" cy="4582"/>
            </a:xfrm>
          </p:grpSpPr>
          <p:sp>
            <p:nvSpPr>
              <p:cNvPr id="73" name="Rectangle 118">
                <a:extLst>
                  <a:ext uri="{FF2B5EF4-FFF2-40B4-BE49-F238E27FC236}">
                    <a16:creationId xmlns:a16="http://schemas.microsoft.com/office/drawing/2014/main" id="{1264D838-2877-C64D-9070-C46B6E3A0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4" y="4707"/>
                <a:ext cx="2880" cy="226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s-AR" altLang="es-AR" sz="2400" b="1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  <p:grpSp>
            <p:nvGrpSpPr>
              <p:cNvPr id="74" name="Group 119">
                <a:extLst>
                  <a:ext uri="{FF2B5EF4-FFF2-40B4-BE49-F238E27FC236}">
                    <a16:creationId xmlns:a16="http://schemas.microsoft.com/office/drawing/2014/main" id="{F554C22C-C40C-4947-B466-E7EA278FDC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50" y="5021"/>
                <a:ext cx="1728" cy="1647"/>
                <a:chOff x="4950" y="5021"/>
                <a:chExt cx="1728" cy="1647"/>
              </a:xfrm>
            </p:grpSpPr>
            <p:sp>
              <p:nvSpPr>
                <p:cNvPr id="76" name="Oval 120">
                  <a:extLst>
                    <a:ext uri="{FF2B5EF4-FFF2-40B4-BE49-F238E27FC236}">
                      <a16:creationId xmlns:a16="http://schemas.microsoft.com/office/drawing/2014/main" id="{5C541BAD-1704-8747-86AC-6B051A6D9C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2" y="5034"/>
                  <a:ext cx="1716" cy="16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s-AR" altLang="es-AR" sz="2400" b="1">
                    <a:solidFill>
                      <a:schemeClr val="tx1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Line 121">
                  <a:extLst>
                    <a:ext uri="{FF2B5EF4-FFF2-40B4-BE49-F238E27FC236}">
                      <a16:creationId xmlns:a16="http://schemas.microsoft.com/office/drawing/2014/main" id="{167771FF-2CD9-524D-8982-81EA8E98AA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2" y="5060"/>
                  <a:ext cx="588" cy="51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78" name="Line 122">
                  <a:extLst>
                    <a:ext uri="{FF2B5EF4-FFF2-40B4-BE49-F238E27FC236}">
                      <a16:creationId xmlns:a16="http://schemas.microsoft.com/office/drawing/2014/main" id="{7DC2923F-E2E9-2C45-8A4D-FDB127418B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962" y="5060"/>
                  <a:ext cx="1056" cy="94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79" name="Line 123">
                  <a:extLst>
                    <a:ext uri="{FF2B5EF4-FFF2-40B4-BE49-F238E27FC236}">
                      <a16:creationId xmlns:a16="http://schemas.microsoft.com/office/drawing/2014/main" id="{74B9C5F3-32FC-CC4E-83F4-656A290B05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70" y="5178"/>
                  <a:ext cx="1224" cy="108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80" name="Line 124">
                  <a:extLst>
                    <a:ext uri="{FF2B5EF4-FFF2-40B4-BE49-F238E27FC236}">
                      <a16:creationId xmlns:a16="http://schemas.microsoft.com/office/drawing/2014/main" id="{3BC62722-584B-764F-9362-BCFBCE19AC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50" y="5361"/>
                  <a:ext cx="1260" cy="111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81" name="Line 125">
                  <a:extLst>
                    <a:ext uri="{FF2B5EF4-FFF2-40B4-BE49-F238E27FC236}">
                      <a16:creationId xmlns:a16="http://schemas.microsoft.com/office/drawing/2014/main" id="{376D7B67-D63A-BC4A-98B0-3687C76684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502" y="5622"/>
                  <a:ext cx="1140" cy="99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82" name="Line 126">
                  <a:extLst>
                    <a:ext uri="{FF2B5EF4-FFF2-40B4-BE49-F238E27FC236}">
                      <a16:creationId xmlns:a16="http://schemas.microsoft.com/office/drawing/2014/main" id="{A46F6745-CF95-874F-BE3C-5B1321F228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946" y="6028"/>
                  <a:ext cx="708" cy="6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83" name="Line 127">
                  <a:extLst>
                    <a:ext uri="{FF2B5EF4-FFF2-40B4-BE49-F238E27FC236}">
                      <a16:creationId xmlns:a16="http://schemas.microsoft.com/office/drawing/2014/main" id="{74EEF989-EE93-7441-B48F-DF17631518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950" y="5021"/>
                  <a:ext cx="912" cy="81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84" name="Line 128">
                  <a:extLst>
                    <a:ext uri="{FF2B5EF4-FFF2-40B4-BE49-F238E27FC236}">
                      <a16:creationId xmlns:a16="http://schemas.microsoft.com/office/drawing/2014/main" id="{97A3AC83-A2C9-794A-91A9-88B858903F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0" y="5112"/>
                  <a:ext cx="1152" cy="102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85" name="Line 129">
                  <a:extLst>
                    <a:ext uri="{FF2B5EF4-FFF2-40B4-BE49-F238E27FC236}">
                      <a16:creationId xmlns:a16="http://schemas.microsoft.com/office/drawing/2014/main" id="{5BEC747F-13B8-A94B-9221-26BBD4C8C0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54" y="5256"/>
                  <a:ext cx="1260" cy="111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86" name="Line 130">
                  <a:extLst>
                    <a:ext uri="{FF2B5EF4-FFF2-40B4-BE49-F238E27FC236}">
                      <a16:creationId xmlns:a16="http://schemas.microsoft.com/office/drawing/2014/main" id="{2975568C-ACC0-0046-A720-984754973C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370" y="5492"/>
                  <a:ext cx="1212" cy="105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87" name="Line 131">
                  <a:extLst>
                    <a:ext uri="{FF2B5EF4-FFF2-40B4-BE49-F238E27FC236}">
                      <a16:creationId xmlns:a16="http://schemas.microsoft.com/office/drawing/2014/main" id="{48B4F0FA-B85F-E04F-A506-8190414043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94" y="5805"/>
                  <a:ext cx="984" cy="86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88" name="Line 132">
                  <a:extLst>
                    <a:ext uri="{FF2B5EF4-FFF2-40B4-BE49-F238E27FC236}">
                      <a16:creationId xmlns:a16="http://schemas.microsoft.com/office/drawing/2014/main" id="{47F0CF7B-A5CC-3A4F-B773-4A120906AB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198" y="6250"/>
                  <a:ext cx="372" cy="3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sp>
            <p:nvSpPr>
              <p:cNvPr id="75" name="Text Box 133">
                <a:extLst>
                  <a:ext uri="{FF2B5EF4-FFF2-40B4-BE49-F238E27FC236}">
                    <a16:creationId xmlns:a16="http://schemas.microsoft.com/office/drawing/2014/main" id="{16929D19-4BDC-F349-9D9D-5FEF5A755F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4" y="6416"/>
                <a:ext cx="2880" cy="28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s-ES_tradnl" altLang="es-AR" sz="600" b="1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37" name="Rectángulo 4">
            <a:extLst>
              <a:ext uri="{FF2B5EF4-FFF2-40B4-BE49-F238E27FC236}">
                <a16:creationId xmlns:a16="http://schemas.microsoft.com/office/drawing/2014/main" id="{373051D1-0B80-6446-8889-AA57B87CF7C0}"/>
              </a:ext>
            </a:extLst>
          </p:cNvPr>
          <p:cNvSpPr/>
          <p:nvPr/>
        </p:nvSpPr>
        <p:spPr>
          <a:xfrm>
            <a:off x="5698387" y="1485178"/>
            <a:ext cx="3095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TRABAJO ESTANDARIZADO</a:t>
            </a:r>
          </a:p>
        </p:txBody>
      </p:sp>
      <p:sp>
        <p:nvSpPr>
          <p:cNvPr id="138" name="Rounded Rectangle 137">
            <a:extLst>
              <a:ext uri="{FF2B5EF4-FFF2-40B4-BE49-F238E27FC236}">
                <a16:creationId xmlns:a16="http://schemas.microsoft.com/office/drawing/2014/main" id="{6DCE6950-C346-2D45-A72A-C140DCAFA24A}"/>
              </a:ext>
            </a:extLst>
          </p:cNvPr>
          <p:cNvSpPr/>
          <p:nvPr/>
        </p:nvSpPr>
        <p:spPr>
          <a:xfrm>
            <a:off x="5698386" y="1505233"/>
            <a:ext cx="3080342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sp>
        <p:nvSpPr>
          <p:cNvPr id="139" name="Rectángulo 4">
            <a:extLst>
              <a:ext uri="{FF2B5EF4-FFF2-40B4-BE49-F238E27FC236}">
                <a16:creationId xmlns:a16="http://schemas.microsoft.com/office/drawing/2014/main" id="{22A0F508-E317-DC49-8985-F7C676C26B12}"/>
              </a:ext>
            </a:extLst>
          </p:cNvPr>
          <p:cNvSpPr/>
          <p:nvPr/>
        </p:nvSpPr>
        <p:spPr>
          <a:xfrm>
            <a:off x="849056" y="3831086"/>
            <a:ext cx="24285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FLUJO CONTINUO</a:t>
            </a:r>
          </a:p>
        </p:txBody>
      </p: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DBCC7C89-FBEF-974F-BF94-682200E7B946}"/>
              </a:ext>
            </a:extLst>
          </p:cNvPr>
          <p:cNvSpPr/>
          <p:nvPr/>
        </p:nvSpPr>
        <p:spPr>
          <a:xfrm>
            <a:off x="849056" y="3851141"/>
            <a:ext cx="2428505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pic>
        <p:nvPicPr>
          <p:cNvPr id="141" name="Picture 9">
            <a:extLst>
              <a:ext uri="{FF2B5EF4-FFF2-40B4-BE49-F238E27FC236}">
                <a16:creationId xmlns:a16="http://schemas.microsoft.com/office/drawing/2014/main" id="{B7348892-DAA0-5E42-A972-FDF68EC8B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94" y="5154384"/>
            <a:ext cx="2733027" cy="810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A1FA99-DF7D-7848-999E-2586926BB0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246" y="4266839"/>
            <a:ext cx="2690127" cy="725165"/>
          </a:xfrm>
          <a:prstGeom prst="rect">
            <a:avLst/>
          </a:prstGeom>
        </p:spPr>
      </p:pic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F2DEF3C0-0F54-3E48-B63A-F851ED7EEC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91538" y="4623293"/>
            <a:ext cx="914400" cy="914400"/>
          </a:xfrm>
          <a:prstGeom prst="rect">
            <a:avLst/>
          </a:prstGeom>
        </p:spPr>
      </p:pic>
      <p:sp>
        <p:nvSpPr>
          <p:cNvPr id="142" name="Rectángulo 4">
            <a:extLst>
              <a:ext uri="{FF2B5EF4-FFF2-40B4-BE49-F238E27FC236}">
                <a16:creationId xmlns:a16="http://schemas.microsoft.com/office/drawing/2014/main" id="{203E443A-E0C9-5940-BA3B-16E7960A6270}"/>
              </a:ext>
            </a:extLst>
          </p:cNvPr>
          <p:cNvSpPr/>
          <p:nvPr/>
        </p:nvSpPr>
        <p:spPr>
          <a:xfrm>
            <a:off x="6757761" y="4169421"/>
            <a:ext cx="17788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JUST IN TIME</a:t>
            </a:r>
          </a:p>
        </p:txBody>
      </p:sp>
      <p:sp>
        <p:nvSpPr>
          <p:cNvPr id="143" name="Rounded Rectangle 142">
            <a:extLst>
              <a:ext uri="{FF2B5EF4-FFF2-40B4-BE49-F238E27FC236}">
                <a16:creationId xmlns:a16="http://schemas.microsoft.com/office/drawing/2014/main" id="{57326DFC-7562-124E-8803-F7046CE4E3AD}"/>
              </a:ext>
            </a:extLst>
          </p:cNvPr>
          <p:cNvSpPr/>
          <p:nvPr/>
        </p:nvSpPr>
        <p:spPr>
          <a:xfrm>
            <a:off x="6733251" y="4201910"/>
            <a:ext cx="1778874" cy="349766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88C468-6ABC-E94A-A4C8-71D73926F7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80449" y="4372750"/>
            <a:ext cx="822615" cy="967396"/>
          </a:xfrm>
          <a:prstGeom prst="rect">
            <a:avLst/>
          </a:prstGeom>
        </p:spPr>
      </p:pic>
      <p:sp>
        <p:nvSpPr>
          <p:cNvPr id="144" name="Rectángulo 4">
            <a:extLst>
              <a:ext uri="{FF2B5EF4-FFF2-40B4-BE49-F238E27FC236}">
                <a16:creationId xmlns:a16="http://schemas.microsoft.com/office/drawing/2014/main" id="{C5D76AFD-1898-F44B-BA23-EF443969E556}"/>
              </a:ext>
            </a:extLst>
          </p:cNvPr>
          <p:cNvSpPr/>
          <p:nvPr/>
        </p:nvSpPr>
        <p:spPr>
          <a:xfrm>
            <a:off x="4184810" y="3864028"/>
            <a:ext cx="1882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KANBAN</a:t>
            </a:r>
          </a:p>
        </p:txBody>
      </p:sp>
      <p:sp>
        <p:nvSpPr>
          <p:cNvPr id="145" name="Rounded Rectangle 144">
            <a:extLst>
              <a:ext uri="{FF2B5EF4-FFF2-40B4-BE49-F238E27FC236}">
                <a16:creationId xmlns:a16="http://schemas.microsoft.com/office/drawing/2014/main" id="{8BA61FD5-33AB-B14C-A22E-92473FE07AB2}"/>
              </a:ext>
            </a:extLst>
          </p:cNvPr>
          <p:cNvSpPr/>
          <p:nvPr/>
        </p:nvSpPr>
        <p:spPr>
          <a:xfrm>
            <a:off x="4160300" y="3896517"/>
            <a:ext cx="1778874" cy="349766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sp>
        <p:nvSpPr>
          <p:cNvPr id="146" name="Rectángulo 4">
            <a:extLst>
              <a:ext uri="{FF2B5EF4-FFF2-40B4-BE49-F238E27FC236}">
                <a16:creationId xmlns:a16="http://schemas.microsoft.com/office/drawing/2014/main" id="{E922C8DD-E4D9-9D4A-8FDA-5431A8E048B9}"/>
              </a:ext>
            </a:extLst>
          </p:cNvPr>
          <p:cNvSpPr/>
          <p:nvPr/>
        </p:nvSpPr>
        <p:spPr>
          <a:xfrm>
            <a:off x="4081660" y="5502116"/>
            <a:ext cx="2053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SUPERMERCADO</a:t>
            </a: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90B0C431-9CBE-2E42-82A4-1A138F14FCF1}"/>
              </a:ext>
            </a:extLst>
          </p:cNvPr>
          <p:cNvSpPr/>
          <p:nvPr/>
        </p:nvSpPr>
        <p:spPr>
          <a:xfrm>
            <a:off x="4057150" y="5534605"/>
            <a:ext cx="2077980" cy="349766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EBF3C94-F75E-AC45-9C76-D4644872605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41474" y="4379532"/>
            <a:ext cx="1437247" cy="104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2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pic>
        <p:nvPicPr>
          <p:cNvPr id="48" name="Imagen 13">
            <a:extLst>
              <a:ext uri="{FF2B5EF4-FFF2-40B4-BE49-F238E27FC236}">
                <a16:creationId xmlns:a16="http://schemas.microsoft.com/office/drawing/2014/main" id="{0E0C4DFE-AC1F-4343-B08B-2792D65587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825" y="4272275"/>
            <a:ext cx="2907504" cy="1710163"/>
          </a:xfrm>
          <a:prstGeom prst="rect">
            <a:avLst/>
          </a:prstGeom>
        </p:spPr>
      </p:pic>
      <p:sp>
        <p:nvSpPr>
          <p:cNvPr id="49" name="Rectángulo 4">
            <a:extLst>
              <a:ext uri="{FF2B5EF4-FFF2-40B4-BE49-F238E27FC236}">
                <a16:creationId xmlns:a16="http://schemas.microsoft.com/office/drawing/2014/main" id="{7A6881D6-CDC3-1149-AE3B-5C665CC8A192}"/>
              </a:ext>
            </a:extLst>
          </p:cNvPr>
          <p:cNvSpPr/>
          <p:nvPr/>
        </p:nvSpPr>
        <p:spPr>
          <a:xfrm>
            <a:off x="526092" y="3664220"/>
            <a:ext cx="37106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RESOLUCION DE PROBLEMAS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F07040B8-8F0B-324B-AB0C-17CC8C7963B1}"/>
              </a:ext>
            </a:extLst>
          </p:cNvPr>
          <p:cNvSpPr/>
          <p:nvPr/>
        </p:nvSpPr>
        <p:spPr>
          <a:xfrm>
            <a:off x="526093" y="3684275"/>
            <a:ext cx="3710610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pic>
        <p:nvPicPr>
          <p:cNvPr id="63" name="Imagen 1">
            <a:extLst>
              <a:ext uri="{FF2B5EF4-FFF2-40B4-BE49-F238E27FC236}">
                <a16:creationId xmlns:a16="http://schemas.microsoft.com/office/drawing/2014/main" id="{CB61337A-5D83-6D49-993C-E6B13582B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869" y="4204665"/>
            <a:ext cx="2871125" cy="1692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Rectángulo 4">
            <a:extLst>
              <a:ext uri="{FF2B5EF4-FFF2-40B4-BE49-F238E27FC236}">
                <a16:creationId xmlns:a16="http://schemas.microsoft.com/office/drawing/2014/main" id="{9F27FEBA-4DC6-EA4E-8FF7-ABEB511383D5}"/>
              </a:ext>
            </a:extLst>
          </p:cNvPr>
          <p:cNvSpPr/>
          <p:nvPr/>
        </p:nvSpPr>
        <p:spPr>
          <a:xfrm>
            <a:off x="4871689" y="3674363"/>
            <a:ext cx="27979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GESTION A3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782A0950-AD11-524A-A59D-4060753C3446}"/>
              </a:ext>
            </a:extLst>
          </p:cNvPr>
          <p:cNvSpPr/>
          <p:nvPr/>
        </p:nvSpPr>
        <p:spPr>
          <a:xfrm>
            <a:off x="4871690" y="3694418"/>
            <a:ext cx="2797910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48FA5DF-6612-4FB1-9D20-4AA5F5121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2448" y="1767132"/>
            <a:ext cx="2664296" cy="171016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Rounded Rectangle 68">
            <a:extLst>
              <a:ext uri="{FF2B5EF4-FFF2-40B4-BE49-F238E27FC236}">
                <a16:creationId xmlns:a16="http://schemas.microsoft.com/office/drawing/2014/main" id="{775D3E79-1425-415E-ADC8-C0CD0538DD87}"/>
              </a:ext>
            </a:extLst>
          </p:cNvPr>
          <p:cNvSpPr/>
          <p:nvPr/>
        </p:nvSpPr>
        <p:spPr>
          <a:xfrm>
            <a:off x="1262448" y="1232487"/>
            <a:ext cx="2664295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EFAC135-8294-4D4D-9BFE-72E1F728434C}"/>
              </a:ext>
            </a:extLst>
          </p:cNvPr>
          <p:cNvSpPr/>
          <p:nvPr/>
        </p:nvSpPr>
        <p:spPr>
          <a:xfrm>
            <a:off x="1337306" y="1204517"/>
            <a:ext cx="2664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MAPEO DE PROCESOS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E04C0B9-0801-4E2E-8D75-E35C098E2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598" y="1755741"/>
            <a:ext cx="2428504" cy="172393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C4CE61D9-F1EA-4B1F-A920-3694A72D4F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7052" y="1692813"/>
            <a:ext cx="1932948" cy="1692794"/>
          </a:xfrm>
          <a:prstGeom prst="rect">
            <a:avLst/>
          </a:prstGeom>
        </p:spPr>
      </p:pic>
      <p:sp>
        <p:nvSpPr>
          <p:cNvPr id="8" name="Rectángulo 4">
            <a:extLst>
              <a:ext uri="{FF2B5EF4-FFF2-40B4-BE49-F238E27FC236}">
                <a16:creationId xmlns:a16="http://schemas.microsoft.com/office/drawing/2014/main" id="{AAB726DB-87CA-4929-93D5-CC6D45FF3BE8}"/>
              </a:ext>
            </a:extLst>
          </p:cNvPr>
          <p:cNvSpPr/>
          <p:nvPr/>
        </p:nvSpPr>
        <p:spPr>
          <a:xfrm>
            <a:off x="4590790" y="1204517"/>
            <a:ext cx="4140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PRIORIZACION DE OPORTUNIDADES</a:t>
            </a:r>
          </a:p>
        </p:txBody>
      </p:sp>
      <p:sp>
        <p:nvSpPr>
          <p:cNvPr id="9" name="Rounded Rectangle 70">
            <a:extLst>
              <a:ext uri="{FF2B5EF4-FFF2-40B4-BE49-F238E27FC236}">
                <a16:creationId xmlns:a16="http://schemas.microsoft.com/office/drawing/2014/main" id="{98060FC7-2E90-42C5-8D5A-5D005C05285E}"/>
              </a:ext>
            </a:extLst>
          </p:cNvPr>
          <p:cNvSpPr/>
          <p:nvPr/>
        </p:nvSpPr>
        <p:spPr>
          <a:xfrm>
            <a:off x="4628368" y="1214127"/>
            <a:ext cx="3996495" cy="396187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</p:spTree>
    <p:extLst>
      <p:ext uri="{BB962C8B-B14F-4D97-AF65-F5344CB8AC3E}">
        <p14:creationId xmlns:p14="http://schemas.microsoft.com/office/powerpoint/2010/main" val="264798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44000" y="6564533"/>
            <a:ext cx="8856000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2844793" y="548680"/>
            <a:ext cx="3841758" cy="216024"/>
          </a:xfrm>
          <a:prstGeom prst="rect">
            <a:avLst/>
          </a:prstGeom>
          <a:solidFill>
            <a:srgbClr val="BEF509"/>
          </a:solidFill>
          <a:ln>
            <a:solidFill>
              <a:srgbClr val="BEF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0" y="6139183"/>
            <a:ext cx="914400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467" tIns="49234" rIns="98467" bIns="49234" rtlCol="0" anchor="ctr"/>
          <a:lstStyle/>
          <a:p>
            <a:pPr algn="ctr"/>
            <a:endParaRPr lang="es-AR" dirty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0"/>
            <a:ext cx="2507226" cy="1310025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8" y="960542"/>
            <a:ext cx="853772" cy="516384"/>
          </a:xfrm>
          <a:prstGeom prst="rect">
            <a:avLst/>
          </a:prstGeom>
        </p:spPr>
      </p:pic>
      <p:sp>
        <p:nvSpPr>
          <p:cNvPr id="60" name="Rectángulo 4">
            <a:extLst>
              <a:ext uri="{FF2B5EF4-FFF2-40B4-BE49-F238E27FC236}">
                <a16:creationId xmlns:a16="http://schemas.microsoft.com/office/drawing/2014/main" id="{5781BBCF-D00B-EE47-AC53-60CEC8D38206}"/>
              </a:ext>
            </a:extLst>
          </p:cNvPr>
          <p:cNvSpPr/>
          <p:nvPr/>
        </p:nvSpPr>
        <p:spPr>
          <a:xfrm>
            <a:off x="5368138" y="1523333"/>
            <a:ext cx="21910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GESTION VISUAL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7EA83A71-5B4C-FF46-891A-4964C6781E1E}"/>
              </a:ext>
            </a:extLst>
          </p:cNvPr>
          <p:cNvSpPr/>
          <p:nvPr/>
        </p:nvSpPr>
        <p:spPr>
          <a:xfrm>
            <a:off x="5368139" y="1543388"/>
            <a:ext cx="2191068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pic>
        <p:nvPicPr>
          <p:cNvPr id="141" name="Imagen 29">
            <a:extLst>
              <a:ext uri="{FF2B5EF4-FFF2-40B4-BE49-F238E27FC236}">
                <a16:creationId xmlns:a16="http://schemas.microsoft.com/office/drawing/2014/main" id="{B63100CF-9FD5-3042-BBC2-6CF172447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6" y="2076378"/>
            <a:ext cx="4732723" cy="1560372"/>
          </a:xfrm>
          <a:prstGeom prst="rect">
            <a:avLst/>
          </a:prstGeom>
        </p:spPr>
      </p:pic>
      <p:sp>
        <p:nvSpPr>
          <p:cNvPr id="142" name="Rectángulo 4">
            <a:extLst>
              <a:ext uri="{FF2B5EF4-FFF2-40B4-BE49-F238E27FC236}">
                <a16:creationId xmlns:a16="http://schemas.microsoft.com/office/drawing/2014/main" id="{6E6488BC-B984-5740-ACA4-2CE61F5096CC}"/>
              </a:ext>
            </a:extLst>
          </p:cNvPr>
          <p:cNvSpPr/>
          <p:nvPr/>
        </p:nvSpPr>
        <p:spPr>
          <a:xfrm>
            <a:off x="1787907" y="1511002"/>
            <a:ext cx="8537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SMED</a:t>
            </a:r>
          </a:p>
        </p:txBody>
      </p:sp>
      <p:sp>
        <p:nvSpPr>
          <p:cNvPr id="143" name="Rounded Rectangle 142">
            <a:extLst>
              <a:ext uri="{FF2B5EF4-FFF2-40B4-BE49-F238E27FC236}">
                <a16:creationId xmlns:a16="http://schemas.microsoft.com/office/drawing/2014/main" id="{3E19C514-4DB0-474B-8C6A-66CD0178808B}"/>
              </a:ext>
            </a:extLst>
          </p:cNvPr>
          <p:cNvSpPr/>
          <p:nvPr/>
        </p:nvSpPr>
        <p:spPr>
          <a:xfrm>
            <a:off x="1584793" y="1531057"/>
            <a:ext cx="1260000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sp>
        <p:nvSpPr>
          <p:cNvPr id="145" name="Rectángulo 4">
            <a:extLst>
              <a:ext uri="{FF2B5EF4-FFF2-40B4-BE49-F238E27FC236}">
                <a16:creationId xmlns:a16="http://schemas.microsoft.com/office/drawing/2014/main" id="{08F26358-F255-1A4B-85C3-0F26C1812C1A}"/>
              </a:ext>
            </a:extLst>
          </p:cNvPr>
          <p:cNvSpPr/>
          <p:nvPr/>
        </p:nvSpPr>
        <p:spPr>
          <a:xfrm>
            <a:off x="1809628" y="3944917"/>
            <a:ext cx="8537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j-lt"/>
                <a:ea typeface="+mj-ea"/>
                <a:cs typeface="+mj-cs"/>
              </a:rPr>
              <a:t>OEE</a:t>
            </a:r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10B20ACF-2461-5341-BF0E-C57626FD2153}"/>
              </a:ext>
            </a:extLst>
          </p:cNvPr>
          <p:cNvSpPr/>
          <p:nvPr/>
        </p:nvSpPr>
        <p:spPr>
          <a:xfrm>
            <a:off x="939482" y="3956200"/>
            <a:ext cx="2841143" cy="36000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010D08-394A-214E-9CAA-23303CBB9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1192" y="4518758"/>
            <a:ext cx="4302109" cy="15057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2F24D3-DA76-6040-90ED-5BCC9004C8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5862"/>
          <a:stretch/>
        </p:blipFill>
        <p:spPr>
          <a:xfrm>
            <a:off x="6887654" y="4262481"/>
            <a:ext cx="1993900" cy="1505738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5253352A-1328-1E46-A10A-2631A2EC740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6822"/>
          <a:stretch/>
        </p:blipFill>
        <p:spPr>
          <a:xfrm>
            <a:off x="4798178" y="4467221"/>
            <a:ext cx="1993900" cy="1200898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FE147C9-FCEE-48EE-B7E5-E53BC7FD075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808" t="27889" r="28904" b="28985"/>
          <a:stretch/>
        </p:blipFill>
        <p:spPr>
          <a:xfrm>
            <a:off x="4907560" y="1975336"/>
            <a:ext cx="2380079" cy="133314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AED0E15-0362-450B-A62C-257BEF9A3C2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219" t="29939" r="29589" b="24356"/>
          <a:stretch/>
        </p:blipFill>
        <p:spPr>
          <a:xfrm>
            <a:off x="6725906" y="2857387"/>
            <a:ext cx="2274094" cy="138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2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14226</TotalTime>
  <Words>1702</Words>
  <Application>Microsoft Office PowerPoint</Application>
  <PresentationFormat>Presentación en pantalla (4:3)</PresentationFormat>
  <Paragraphs>247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5" baseType="lpstr">
      <vt:lpstr>Arial</vt:lpstr>
      <vt:lpstr>Arial Narrow</vt:lpstr>
      <vt:lpstr>Arial Nova</vt:lpstr>
      <vt:lpstr>Calibri</vt:lpstr>
      <vt:lpstr>Courier New</vt:lpstr>
      <vt:lpstr>Humanst521 Lt BT</vt:lpstr>
      <vt:lpstr>Segoe UI Semibold</vt:lpstr>
      <vt:lpstr>Times New Roman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 TRANSPARENTE EN ENTIDADES DEPORTIVAS</dc:title>
  <dc:creator>Natalia Massa</dc:creator>
  <cp:lastModifiedBy>Silvana Gil Segal</cp:lastModifiedBy>
  <cp:revision>359</cp:revision>
  <cp:lastPrinted>2019-08-15T11:12:46Z</cp:lastPrinted>
  <dcterms:created xsi:type="dcterms:W3CDTF">2019-06-15T00:51:46Z</dcterms:created>
  <dcterms:modified xsi:type="dcterms:W3CDTF">2023-08-08T15:45:47Z</dcterms:modified>
</cp:coreProperties>
</file>